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 id="2147483659" r:id="rId2"/>
  </p:sldMasterIdLst>
  <p:notesMasterIdLst>
    <p:notesMasterId r:id="rId19"/>
  </p:notesMasterIdLst>
  <p:handoutMasterIdLst>
    <p:handoutMasterId r:id="rId20"/>
  </p:handoutMasterIdLst>
  <p:sldIdLst>
    <p:sldId id="467" r:id="rId3"/>
    <p:sldId id="483" r:id="rId4"/>
    <p:sldId id="552" r:id="rId5"/>
    <p:sldId id="567" r:id="rId6"/>
    <p:sldId id="560" r:id="rId7"/>
    <p:sldId id="561" r:id="rId8"/>
    <p:sldId id="568" r:id="rId9"/>
    <p:sldId id="562" r:id="rId10"/>
    <p:sldId id="563" r:id="rId11"/>
    <p:sldId id="564" r:id="rId12"/>
    <p:sldId id="566" r:id="rId13"/>
    <p:sldId id="554" r:id="rId14"/>
    <p:sldId id="555" r:id="rId15"/>
    <p:sldId id="553" r:id="rId16"/>
    <p:sldId id="559" r:id="rId17"/>
    <p:sldId id="556" r:id="rId18"/>
  </p:sldIdLst>
  <p:sldSz cx="12192000" cy="6858000"/>
  <p:notesSz cx="6799263" cy="99298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ARLIER André" initials="BA" lastIdx="3" clrIdx="6">
    <p:extLst>
      <p:ext uri="{19B8F6BF-5375-455C-9EA6-DF929625EA0E}">
        <p15:presenceInfo xmlns:p15="http://schemas.microsoft.com/office/powerpoint/2012/main" userId="S-1-5-21-591810796-904474153-1392588124-8838" providerId="AD"/>
      </p:ext>
    </p:extLst>
  </p:cmAuthor>
  <p:cmAuthor id="1" name="HENNEQUIN Fanny" initials="HF" lastIdx="1" clrIdx="0">
    <p:extLst>
      <p:ext uri="{19B8F6BF-5375-455C-9EA6-DF929625EA0E}">
        <p15:presenceInfo xmlns:p15="http://schemas.microsoft.com/office/powerpoint/2012/main" userId="S-1-5-21-591810796-904474153-1392588124-5533" providerId="AD"/>
      </p:ext>
    </p:extLst>
  </p:cmAuthor>
  <p:cmAuthor id="8" name="LABRUYERE Walter" initials="LW" lastIdx="2" clrIdx="7">
    <p:extLst>
      <p:ext uri="{19B8F6BF-5375-455C-9EA6-DF929625EA0E}">
        <p15:presenceInfo xmlns:p15="http://schemas.microsoft.com/office/powerpoint/2012/main" userId="S-1-5-21-591810796-904474153-1392588124-1340" providerId="AD"/>
      </p:ext>
    </p:extLst>
  </p:cmAuthor>
  <p:cmAuthor id="2" name="KELLER Valérie" initials="KV" lastIdx="20" clrIdx="1">
    <p:extLst>
      <p:ext uri="{19B8F6BF-5375-455C-9EA6-DF929625EA0E}">
        <p15:presenceInfo xmlns:p15="http://schemas.microsoft.com/office/powerpoint/2012/main" userId="S-1-5-21-591810796-904474153-1392588124-3068" providerId="AD"/>
      </p:ext>
    </p:extLst>
  </p:cmAuthor>
  <p:cmAuthor id="3" name="VEGER Marietta" initials="VM" lastIdx="40" clrIdx="2">
    <p:extLst>
      <p:ext uri="{19B8F6BF-5375-455C-9EA6-DF929625EA0E}">
        <p15:presenceInfo xmlns:p15="http://schemas.microsoft.com/office/powerpoint/2012/main" userId="S-1-5-21-591810796-904474153-1392588124-1108" providerId="AD"/>
      </p:ext>
    </p:extLst>
  </p:cmAuthor>
  <p:cmAuthor id="4" name="GUILLARD Laurence" initials="GL" lastIdx="2" clrIdx="3">
    <p:extLst>
      <p:ext uri="{19B8F6BF-5375-455C-9EA6-DF929625EA0E}">
        <p15:presenceInfo xmlns:p15="http://schemas.microsoft.com/office/powerpoint/2012/main" userId="S-1-5-21-591810796-904474153-1392588124-1382" providerId="AD"/>
      </p:ext>
    </p:extLst>
  </p:cmAuthor>
  <p:cmAuthor id="5" name="INAO" initials="INAO" lastIdx="3" clrIdx="4">
    <p:extLst>
      <p:ext uri="{19B8F6BF-5375-455C-9EA6-DF929625EA0E}">
        <p15:presenceInfo xmlns:p15="http://schemas.microsoft.com/office/powerpoint/2012/main" userId="INAO" providerId="None"/>
      </p:ext>
    </p:extLst>
  </p:cmAuthor>
  <p:cmAuthor id="6" name="MARTY-HOUPERT Nathalie" initials="MN" lastIdx="1" clrIdx="5">
    <p:extLst>
      <p:ext uri="{19B8F6BF-5375-455C-9EA6-DF929625EA0E}">
        <p15:presenceInfo xmlns:p15="http://schemas.microsoft.com/office/powerpoint/2012/main" userId="S-1-5-21-591810796-904474153-1392588124-88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33CCFF"/>
    <a:srgbClr val="990033"/>
    <a:srgbClr val="99FF33"/>
    <a:srgbClr val="FF99CC"/>
    <a:srgbClr val="FFCC66"/>
    <a:srgbClr val="0066CC"/>
    <a:srgbClr val="FF7C80"/>
    <a:srgbClr val="FF66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3" autoAdjust="0"/>
    <p:restoredTop sz="69161" autoAdjust="0"/>
  </p:normalViewPr>
  <p:slideViewPr>
    <p:cSldViewPr>
      <p:cViewPr varScale="1">
        <p:scale>
          <a:sx n="50" d="100"/>
          <a:sy n="50" d="100"/>
        </p:scale>
        <p:origin x="1242" y="42"/>
      </p:cViewPr>
      <p:guideLst>
        <p:guide orient="horz" pos="2160"/>
        <p:guide pos="3840"/>
      </p:guideLst>
    </p:cSldViewPr>
  </p:slideViewPr>
  <p:notesTextViewPr>
    <p:cViewPr>
      <p:scale>
        <a:sx n="100" d="100"/>
        <a:sy n="100" d="100"/>
      </p:scale>
      <p:origin x="0" y="0"/>
    </p:cViewPr>
  </p:notesTextViewPr>
  <p:sorterViewPr>
    <p:cViewPr>
      <p:scale>
        <a:sx n="58" d="100"/>
        <a:sy n="58" d="100"/>
      </p:scale>
      <p:origin x="0" y="-6180"/>
    </p:cViewPr>
  </p:sorterViewPr>
  <p:notesViewPr>
    <p:cSldViewPr>
      <p:cViewPr varScale="1">
        <p:scale>
          <a:sx n="71" d="100"/>
          <a:sy n="71" d="100"/>
        </p:scale>
        <p:origin x="-1758" y="-9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2" y="1"/>
            <a:ext cx="2946347" cy="496491"/>
          </a:xfrm>
          <a:prstGeom prst="rect">
            <a:avLst/>
          </a:prstGeom>
          <a:noFill/>
          <a:ln w="9525">
            <a:noFill/>
            <a:miter lim="800000"/>
            <a:headEnd/>
            <a:tailEnd/>
          </a:ln>
          <a:effectLst/>
        </p:spPr>
        <p:txBody>
          <a:bodyPr vert="horz" wrap="square" lIns="91450" tIns="45725" rIns="91450" bIns="45725" numCol="1" anchor="t" anchorCtr="0" compatLnSpc="1">
            <a:prstTxWarp prst="textNoShape">
              <a:avLst/>
            </a:prstTxWarp>
          </a:bodyPr>
          <a:lstStyle>
            <a:lvl1pPr>
              <a:defRPr sz="1200"/>
            </a:lvl1pPr>
          </a:lstStyle>
          <a:p>
            <a:pPr>
              <a:defRPr/>
            </a:pPr>
            <a:endParaRPr lang="fr-FR"/>
          </a:p>
        </p:txBody>
      </p:sp>
      <p:sp>
        <p:nvSpPr>
          <p:cNvPr id="43011" name="Rectangle 3"/>
          <p:cNvSpPr>
            <a:spLocks noGrp="1" noChangeArrowheads="1"/>
          </p:cNvSpPr>
          <p:nvPr>
            <p:ph type="dt" sz="quarter" idx="1"/>
          </p:nvPr>
        </p:nvSpPr>
        <p:spPr bwMode="auto">
          <a:xfrm>
            <a:off x="3851344" y="1"/>
            <a:ext cx="2946347" cy="496491"/>
          </a:xfrm>
          <a:prstGeom prst="rect">
            <a:avLst/>
          </a:prstGeom>
          <a:noFill/>
          <a:ln w="9525">
            <a:noFill/>
            <a:miter lim="800000"/>
            <a:headEnd/>
            <a:tailEnd/>
          </a:ln>
          <a:effectLst/>
        </p:spPr>
        <p:txBody>
          <a:bodyPr vert="horz" wrap="square" lIns="91450" tIns="45725" rIns="91450" bIns="45725" numCol="1" anchor="t" anchorCtr="0" compatLnSpc="1">
            <a:prstTxWarp prst="textNoShape">
              <a:avLst/>
            </a:prstTxWarp>
          </a:bodyPr>
          <a:lstStyle>
            <a:lvl1pPr algn="r">
              <a:defRPr sz="1200"/>
            </a:lvl1pPr>
          </a:lstStyle>
          <a:p>
            <a:pPr>
              <a:defRPr/>
            </a:pPr>
            <a:endParaRPr lang="fr-FR"/>
          </a:p>
        </p:txBody>
      </p:sp>
      <p:sp>
        <p:nvSpPr>
          <p:cNvPr id="43012" name="Rectangle 4"/>
          <p:cNvSpPr>
            <a:spLocks noGrp="1" noChangeArrowheads="1"/>
          </p:cNvSpPr>
          <p:nvPr>
            <p:ph type="ftr" sz="quarter" idx="2"/>
          </p:nvPr>
        </p:nvSpPr>
        <p:spPr bwMode="auto">
          <a:xfrm>
            <a:off x="2" y="9431600"/>
            <a:ext cx="2946347" cy="496491"/>
          </a:xfrm>
          <a:prstGeom prst="rect">
            <a:avLst/>
          </a:prstGeom>
          <a:noFill/>
          <a:ln w="9525">
            <a:noFill/>
            <a:miter lim="800000"/>
            <a:headEnd/>
            <a:tailEnd/>
          </a:ln>
          <a:effectLst/>
        </p:spPr>
        <p:txBody>
          <a:bodyPr vert="horz" wrap="square" lIns="91450" tIns="45725" rIns="91450" bIns="45725" numCol="1" anchor="b" anchorCtr="0" compatLnSpc="1">
            <a:prstTxWarp prst="textNoShape">
              <a:avLst/>
            </a:prstTxWarp>
          </a:bodyPr>
          <a:lstStyle>
            <a:lvl1pPr>
              <a:defRPr sz="1200"/>
            </a:lvl1pPr>
          </a:lstStyle>
          <a:p>
            <a:pPr>
              <a:defRPr/>
            </a:pPr>
            <a:r>
              <a:rPr lang="fr-FR" dirty="0" smtClean="0"/>
              <a:t>STD </a:t>
            </a:r>
            <a:r>
              <a:rPr lang="fr-FR" smtClean="0"/>
              <a:t>Formation avril 2018</a:t>
            </a:r>
            <a:endParaRPr lang="fr-FR"/>
          </a:p>
        </p:txBody>
      </p:sp>
      <p:sp>
        <p:nvSpPr>
          <p:cNvPr id="43013" name="Rectangle 5"/>
          <p:cNvSpPr>
            <a:spLocks noGrp="1" noChangeArrowheads="1"/>
          </p:cNvSpPr>
          <p:nvPr>
            <p:ph type="sldNum" sz="quarter" idx="3"/>
          </p:nvPr>
        </p:nvSpPr>
        <p:spPr bwMode="auto">
          <a:xfrm>
            <a:off x="3851344" y="9431600"/>
            <a:ext cx="2946347" cy="496491"/>
          </a:xfrm>
          <a:prstGeom prst="rect">
            <a:avLst/>
          </a:prstGeom>
          <a:noFill/>
          <a:ln w="9525">
            <a:noFill/>
            <a:miter lim="800000"/>
            <a:headEnd/>
            <a:tailEnd/>
          </a:ln>
          <a:effectLst/>
        </p:spPr>
        <p:txBody>
          <a:bodyPr vert="horz" wrap="square" lIns="91450" tIns="45725" rIns="91450" bIns="45725" numCol="1" anchor="b" anchorCtr="0" compatLnSpc="1">
            <a:prstTxWarp prst="textNoShape">
              <a:avLst/>
            </a:prstTxWarp>
          </a:bodyPr>
          <a:lstStyle>
            <a:lvl1pPr algn="r">
              <a:defRPr sz="1200"/>
            </a:lvl1pPr>
          </a:lstStyle>
          <a:p>
            <a:pPr>
              <a:defRPr/>
            </a:pPr>
            <a:fld id="{20FD8D0F-2A5A-41D7-8254-3FBD09DCDA7E}"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2" y="1"/>
            <a:ext cx="2946347" cy="496491"/>
          </a:xfrm>
          <a:prstGeom prst="rect">
            <a:avLst/>
          </a:prstGeom>
          <a:noFill/>
          <a:ln w="9525">
            <a:noFill/>
            <a:miter lim="800000"/>
            <a:headEnd/>
            <a:tailEnd/>
          </a:ln>
          <a:effectLst/>
        </p:spPr>
        <p:txBody>
          <a:bodyPr vert="horz" wrap="square" lIns="91450" tIns="45725" rIns="91450" bIns="45725" numCol="1" anchor="t" anchorCtr="0" compatLnSpc="1">
            <a:prstTxWarp prst="textNoShape">
              <a:avLst/>
            </a:prstTxWarp>
          </a:bodyPr>
          <a:lstStyle>
            <a:lvl1pPr eaLnBrk="0" hangingPunct="0">
              <a:defRPr sz="1200"/>
            </a:lvl1pPr>
          </a:lstStyle>
          <a:p>
            <a:pPr>
              <a:defRPr/>
            </a:pPr>
            <a:endParaRPr lang="fr-FR"/>
          </a:p>
        </p:txBody>
      </p:sp>
      <p:sp>
        <p:nvSpPr>
          <p:cNvPr id="29699" name="Rectangle 3"/>
          <p:cNvSpPr>
            <a:spLocks noGrp="1" noChangeArrowheads="1"/>
          </p:cNvSpPr>
          <p:nvPr>
            <p:ph type="dt" idx="1"/>
          </p:nvPr>
        </p:nvSpPr>
        <p:spPr bwMode="auto">
          <a:xfrm>
            <a:off x="3851344" y="1"/>
            <a:ext cx="2946347" cy="496491"/>
          </a:xfrm>
          <a:prstGeom prst="rect">
            <a:avLst/>
          </a:prstGeom>
          <a:noFill/>
          <a:ln w="9525">
            <a:noFill/>
            <a:miter lim="800000"/>
            <a:headEnd/>
            <a:tailEnd/>
          </a:ln>
          <a:effectLst/>
        </p:spPr>
        <p:txBody>
          <a:bodyPr vert="horz" wrap="square" lIns="91450" tIns="45725" rIns="91450" bIns="45725" numCol="1" anchor="t" anchorCtr="0" compatLnSpc="1">
            <a:prstTxWarp prst="textNoShape">
              <a:avLst/>
            </a:prstTxWarp>
          </a:bodyPr>
          <a:lstStyle>
            <a:lvl1pPr algn="r" eaLnBrk="0" hangingPunct="0">
              <a:defRPr sz="1200"/>
            </a:lvl1pPr>
          </a:lstStyle>
          <a:p>
            <a:pPr>
              <a:defRPr/>
            </a:pPr>
            <a:fld id="{B81C377E-7E91-4CE1-9260-66EC83FDDD6F}" type="datetimeFigureOut">
              <a:rPr lang="fr-FR"/>
              <a:pPr>
                <a:defRPr/>
              </a:pPr>
              <a:t>27/08/2025</a:t>
            </a:fld>
            <a:endParaRPr lang="fr-FR"/>
          </a:p>
        </p:txBody>
      </p:sp>
      <p:sp>
        <p:nvSpPr>
          <p:cNvPr id="7172" name="Rectangle 4"/>
          <p:cNvSpPr>
            <a:spLocks noGrp="1" noRot="1" noChangeAspect="1" noChangeArrowheads="1" noTextEdit="1"/>
          </p:cNvSpPr>
          <p:nvPr>
            <p:ph type="sldImg" idx="2"/>
          </p:nvPr>
        </p:nvSpPr>
        <p:spPr bwMode="auto">
          <a:xfrm>
            <a:off x="90488" y="744538"/>
            <a:ext cx="6618287" cy="3724275"/>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79927" y="4716663"/>
            <a:ext cx="5439410" cy="4468416"/>
          </a:xfrm>
          <a:prstGeom prst="rect">
            <a:avLst/>
          </a:prstGeom>
          <a:noFill/>
          <a:ln w="9525">
            <a:noFill/>
            <a:miter lim="800000"/>
            <a:headEnd/>
            <a:tailEnd/>
          </a:ln>
          <a:effectLst/>
        </p:spPr>
        <p:txBody>
          <a:bodyPr vert="horz" wrap="square" lIns="91450" tIns="45725" rIns="91450" bIns="45725"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9702" name="Rectangle 6"/>
          <p:cNvSpPr>
            <a:spLocks noGrp="1" noChangeArrowheads="1"/>
          </p:cNvSpPr>
          <p:nvPr>
            <p:ph type="ftr" sz="quarter" idx="4"/>
          </p:nvPr>
        </p:nvSpPr>
        <p:spPr bwMode="auto">
          <a:xfrm>
            <a:off x="2" y="9431600"/>
            <a:ext cx="2946347" cy="496491"/>
          </a:xfrm>
          <a:prstGeom prst="rect">
            <a:avLst/>
          </a:prstGeom>
          <a:noFill/>
          <a:ln w="9525">
            <a:noFill/>
            <a:miter lim="800000"/>
            <a:headEnd/>
            <a:tailEnd/>
          </a:ln>
          <a:effectLst/>
        </p:spPr>
        <p:txBody>
          <a:bodyPr vert="horz" wrap="square" lIns="91450" tIns="45725" rIns="91450" bIns="45725" numCol="1" anchor="b" anchorCtr="0" compatLnSpc="1">
            <a:prstTxWarp prst="textNoShape">
              <a:avLst/>
            </a:prstTxWarp>
          </a:bodyPr>
          <a:lstStyle>
            <a:lvl1pPr eaLnBrk="0" hangingPunct="0">
              <a:defRPr sz="1200"/>
            </a:lvl1pPr>
          </a:lstStyle>
          <a:p>
            <a:pPr>
              <a:defRPr/>
            </a:pPr>
            <a:endParaRPr lang="fr-FR"/>
          </a:p>
        </p:txBody>
      </p:sp>
      <p:sp>
        <p:nvSpPr>
          <p:cNvPr id="29703" name="Rectangle 7"/>
          <p:cNvSpPr>
            <a:spLocks noGrp="1" noChangeArrowheads="1"/>
          </p:cNvSpPr>
          <p:nvPr>
            <p:ph type="sldNum" sz="quarter" idx="5"/>
          </p:nvPr>
        </p:nvSpPr>
        <p:spPr bwMode="auto">
          <a:xfrm>
            <a:off x="3851344" y="9431600"/>
            <a:ext cx="2946347" cy="496491"/>
          </a:xfrm>
          <a:prstGeom prst="rect">
            <a:avLst/>
          </a:prstGeom>
          <a:noFill/>
          <a:ln w="9525">
            <a:noFill/>
            <a:miter lim="800000"/>
            <a:headEnd/>
            <a:tailEnd/>
          </a:ln>
          <a:effectLst/>
        </p:spPr>
        <p:txBody>
          <a:bodyPr vert="horz" wrap="square" lIns="91450" tIns="45725" rIns="91450" bIns="45725" numCol="1" anchor="b" anchorCtr="0" compatLnSpc="1">
            <a:prstTxWarp prst="textNoShape">
              <a:avLst/>
            </a:prstTxWarp>
          </a:bodyPr>
          <a:lstStyle>
            <a:lvl1pPr algn="r" eaLnBrk="0" hangingPunct="0">
              <a:defRPr sz="1200"/>
            </a:lvl1pPr>
          </a:lstStyle>
          <a:p>
            <a:pPr>
              <a:defRPr/>
            </a:pPr>
            <a:fld id="{B66DD530-8DF0-446F-BBAF-A21E205CE9FD}"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66DD530-8DF0-446F-BBAF-A21E205CE9FD}" type="slidenum">
              <a:rPr lang="fr-FR" smtClean="0"/>
              <a:pPr>
                <a:defRPr/>
              </a:pPr>
              <a:t>1</a:t>
            </a:fld>
            <a:endParaRPr lang="fr-FR"/>
          </a:p>
        </p:txBody>
      </p:sp>
    </p:spTree>
    <p:extLst>
      <p:ext uri="{BB962C8B-B14F-4D97-AF65-F5344CB8AC3E}">
        <p14:creationId xmlns:p14="http://schemas.microsoft.com/office/powerpoint/2010/main" val="273803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8287" cy="3724275"/>
          </a:xfrm>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B66DD530-8DF0-446F-BBAF-A21E205CE9FD}" type="slidenum">
              <a:rPr lang="fr-FR" smtClean="0"/>
              <a:pPr>
                <a:defRPr/>
              </a:pPr>
              <a:t>2</a:t>
            </a:fld>
            <a:endParaRPr lang="fr-FR"/>
          </a:p>
        </p:txBody>
      </p:sp>
    </p:spTree>
    <p:extLst>
      <p:ext uri="{BB962C8B-B14F-4D97-AF65-F5344CB8AC3E}">
        <p14:creationId xmlns:p14="http://schemas.microsoft.com/office/powerpoint/2010/main" val="1186840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66DD530-8DF0-446F-BBAF-A21E205CE9FD}" type="slidenum">
              <a:rPr lang="fr-FR" smtClean="0"/>
              <a:pPr>
                <a:defRPr/>
              </a:pPr>
              <a:t>11</a:t>
            </a:fld>
            <a:endParaRPr lang="fr-FR"/>
          </a:p>
        </p:txBody>
      </p:sp>
    </p:spTree>
    <p:extLst>
      <p:ext uri="{BB962C8B-B14F-4D97-AF65-F5344CB8AC3E}">
        <p14:creationId xmlns:p14="http://schemas.microsoft.com/office/powerpoint/2010/main" val="1563712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Espace réservé du numéro de diapositive 2"/>
          <p:cNvSpPr>
            <a:spLocks noGrp="1"/>
          </p:cNvSpPr>
          <p:nvPr>
            <p:ph type="sldNum" sz="quarter" idx="4"/>
          </p:nvPr>
        </p:nvSpPr>
        <p:spPr>
          <a:xfrm>
            <a:off x="9448800" y="647413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CC4A1-6898-425D-9D6D-4416449E5323}"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u numéro de diapositive 2"/>
          <p:cNvSpPr>
            <a:spLocks noGrp="1"/>
          </p:cNvSpPr>
          <p:nvPr>
            <p:ph type="sldNum" sz="quarter" idx="4"/>
          </p:nvPr>
        </p:nvSpPr>
        <p:spPr>
          <a:xfrm>
            <a:off x="9448800" y="647413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CC4A1-6898-425D-9D6D-4416449E5323}"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numéro de diapositive 2"/>
          <p:cNvSpPr>
            <a:spLocks noGrp="1"/>
          </p:cNvSpPr>
          <p:nvPr>
            <p:ph type="sldNum" sz="quarter" idx="4"/>
          </p:nvPr>
        </p:nvSpPr>
        <p:spPr>
          <a:xfrm>
            <a:off x="9448800" y="647413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CC4A1-6898-425D-9D6D-4416449E5323}" type="slidenum">
              <a:rPr lang="fr-FR" smtClean="0"/>
              <a:t>‹N°›</a:t>
            </a:fld>
            <a:endParaRPr lang="fr-FR"/>
          </a:p>
        </p:txBody>
      </p:sp>
    </p:spTree>
    <p:extLst>
      <p:ext uri="{BB962C8B-B14F-4D97-AF65-F5344CB8AC3E}">
        <p14:creationId xmlns:p14="http://schemas.microsoft.com/office/powerpoint/2010/main" val="16549498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2927648" y="164637"/>
            <a:ext cx="9119765" cy="960000"/>
          </a:xfr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9816213" y="6378000"/>
            <a:ext cx="1895787" cy="480000"/>
          </a:xfrm>
        </p:spPr>
        <p:txBody>
          <a:bodyPr/>
          <a:lstStyle/>
          <a:p>
            <a:pPr algn="r"/>
            <a:endParaRPr lang="fr-FR" dirty="0"/>
          </a:p>
        </p:txBody>
      </p:sp>
      <p:sp>
        <p:nvSpPr>
          <p:cNvPr id="4" name="Espace réservé du pied de page 3"/>
          <p:cNvSpPr>
            <a:spLocks noGrp="1"/>
          </p:cNvSpPr>
          <p:nvPr>
            <p:ph type="ftr" sz="quarter" idx="11"/>
          </p:nvPr>
        </p:nvSpPr>
        <p:spPr>
          <a:xfrm>
            <a:off x="480000" y="6378000"/>
            <a:ext cx="7536213" cy="480000"/>
          </a:xfrm>
        </p:spPr>
        <p:txBody>
          <a:bodyPr/>
          <a:lstStyle/>
          <a:p>
            <a:endParaRPr lang="fr-FR" dirty="0"/>
          </a:p>
        </p:txBody>
      </p:sp>
      <p:sp>
        <p:nvSpPr>
          <p:cNvPr id="5" name="Espace réservé du numéro de diapositive 4"/>
          <p:cNvSpPr>
            <a:spLocks noGrp="1"/>
          </p:cNvSpPr>
          <p:nvPr>
            <p:ph type="sldNum" sz="quarter" idx="12"/>
          </p:nvPr>
        </p:nvSpPr>
        <p:spPr>
          <a:xfrm>
            <a:off x="8016213" y="6378000"/>
            <a:ext cx="1800000" cy="480000"/>
          </a:xfrm>
        </p:spPr>
        <p:txBody>
          <a:bodyPr/>
          <a:lstStyle>
            <a:lvl1pPr algn="l">
              <a:defRPr/>
            </a:lvl1pPr>
          </a:lstStyle>
          <a:p>
            <a:fld id="{C2116067-3C95-4C93-8E17-3600DD1BF2AC}" type="slidenum">
              <a:rPr lang="fr-FR" smtClean="0"/>
              <a:pPr/>
              <a:t>‹N°›</a:t>
            </a:fld>
            <a:endParaRPr lang="fr-FR" dirty="0"/>
          </a:p>
        </p:txBody>
      </p:sp>
    </p:spTree>
    <p:extLst>
      <p:ext uri="{BB962C8B-B14F-4D97-AF65-F5344CB8AC3E}">
        <p14:creationId xmlns:p14="http://schemas.microsoft.com/office/powerpoint/2010/main" val="67843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5111166-9B4A-434B-8D62-B51859823DE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410200" y="2884489"/>
            <a:ext cx="12192000" cy="1587"/>
          </a:xfrm>
          <a:prstGeom prst="rect">
            <a:avLst/>
          </a:prstGeom>
          <a:noFill/>
          <a:ln w="9525" cap="flat">
            <a:noFill/>
            <a:round/>
            <a:headEnd/>
            <a:tailEnd/>
          </a:ln>
          <a:effectLst/>
        </p:spPr>
        <p:txBody>
          <a:bodyPr wrap="none" anchor="ctr"/>
          <a:lstStyle/>
          <a:p>
            <a:pPr>
              <a:buClr>
                <a:srgbClr val="000000"/>
              </a:buClr>
              <a:buSzPct val="100000"/>
              <a:buFont typeface="Times New Roman" pitchFamily="16" charset="0"/>
              <a:buNone/>
              <a:defRPr/>
            </a:pPr>
            <a:endParaRPr lang="fr-FR">
              <a:latin typeface="Times New Roman" pitchFamily="16" charset="0"/>
              <a:cs typeface="Lucida Sans Unicode" pitchFamily="32" charset="0"/>
            </a:endParaRPr>
          </a:p>
        </p:txBody>
      </p:sp>
      <p:sp>
        <p:nvSpPr>
          <p:cNvPr id="1026" name="Rectangle 2"/>
          <p:cNvSpPr>
            <a:spLocks noChangeArrowheads="1"/>
          </p:cNvSpPr>
          <p:nvPr/>
        </p:nvSpPr>
        <p:spPr bwMode="auto">
          <a:xfrm>
            <a:off x="5410200" y="2884489"/>
            <a:ext cx="12192000" cy="1587"/>
          </a:xfrm>
          <a:prstGeom prst="rect">
            <a:avLst/>
          </a:prstGeom>
          <a:noFill/>
          <a:ln w="9525" cap="flat">
            <a:noFill/>
            <a:round/>
            <a:headEnd/>
            <a:tailEnd/>
          </a:ln>
          <a:effectLst/>
        </p:spPr>
        <p:txBody>
          <a:bodyPr wrap="none" anchor="ctr"/>
          <a:lstStyle/>
          <a:p>
            <a:pPr>
              <a:buClr>
                <a:srgbClr val="000000"/>
              </a:buClr>
              <a:buSzPct val="100000"/>
              <a:buFont typeface="Times New Roman" pitchFamily="16" charset="0"/>
              <a:buNone/>
              <a:defRPr/>
            </a:pPr>
            <a:endParaRPr lang="fr-FR">
              <a:latin typeface="Times New Roman" pitchFamily="16" charset="0"/>
              <a:cs typeface="Lucida Sans Unicode" pitchFamily="32" charset="0"/>
            </a:endParaRPr>
          </a:p>
        </p:txBody>
      </p:sp>
      <p:sp>
        <p:nvSpPr>
          <p:cNvPr id="2" name="Rectangle 6"/>
          <p:cNvSpPr>
            <a:spLocks noChangeArrowheads="1"/>
          </p:cNvSpPr>
          <p:nvPr/>
        </p:nvSpPr>
        <p:spPr bwMode="auto">
          <a:xfrm>
            <a:off x="5372100" y="2847975"/>
            <a:ext cx="12192000" cy="1588"/>
          </a:xfrm>
          <a:prstGeom prst="rect">
            <a:avLst/>
          </a:prstGeom>
          <a:noFill/>
          <a:ln w="9525" cap="flat">
            <a:noFill/>
            <a:round/>
            <a:headEnd/>
            <a:tailEnd/>
          </a:ln>
          <a:effectLst/>
        </p:spPr>
        <p:txBody>
          <a:bodyPr wrap="none" anchor="ctr"/>
          <a:lstStyle/>
          <a:p>
            <a:pPr>
              <a:buClr>
                <a:srgbClr val="000000"/>
              </a:buClr>
              <a:buSzPct val="100000"/>
              <a:buFont typeface="Times New Roman" pitchFamily="16" charset="0"/>
              <a:buNone/>
              <a:defRPr/>
            </a:pPr>
            <a:endParaRPr lang="fr-FR">
              <a:latin typeface="Times New Roman" pitchFamily="16" charset="0"/>
              <a:cs typeface="Lucida Sans Unicode" pitchFamily="32" charset="0"/>
            </a:endParaRPr>
          </a:p>
        </p:txBody>
      </p:sp>
      <p:pic>
        <p:nvPicPr>
          <p:cNvPr id="1039" name="Picture 14"/>
          <p:cNvPicPr>
            <a:picLocks noChangeAspect="1" noChangeArrowheads="1"/>
          </p:cNvPicPr>
          <p:nvPr/>
        </p:nvPicPr>
        <p:blipFill>
          <a:blip r:embed="rId6" cstate="print"/>
          <a:srcRect/>
          <a:stretch>
            <a:fillRect/>
          </a:stretch>
        </p:blipFill>
        <p:spPr bwMode="auto">
          <a:xfrm>
            <a:off x="1919536" y="295044"/>
            <a:ext cx="1703676" cy="863600"/>
          </a:xfrm>
          <a:prstGeom prst="rect">
            <a:avLst/>
          </a:prstGeom>
          <a:noFill/>
          <a:ln w="9525">
            <a:noFill/>
            <a:round/>
            <a:headEnd/>
            <a:tailEnd/>
          </a:ln>
        </p:spPr>
      </p:pic>
      <p:sp>
        <p:nvSpPr>
          <p:cNvPr id="21" name="Text Box 9"/>
          <p:cNvSpPr txBox="1">
            <a:spLocks noChangeArrowheads="1"/>
          </p:cNvSpPr>
          <p:nvPr/>
        </p:nvSpPr>
        <p:spPr bwMode="auto">
          <a:xfrm>
            <a:off x="8265777" y="6474133"/>
            <a:ext cx="3937000" cy="366713"/>
          </a:xfrm>
          <a:prstGeom prst="rect">
            <a:avLst/>
          </a:prstGeom>
          <a:noFill/>
          <a:ln w="9525">
            <a:noFill/>
            <a:miter lim="800000"/>
            <a:headEnd/>
            <a:tailEnd/>
          </a:ln>
          <a:effectLst/>
        </p:spPr>
        <p:txBody>
          <a:bodyPr>
            <a:spAutoFit/>
          </a:bodyPr>
          <a:lstStyle/>
          <a:p>
            <a:pPr>
              <a:spcBef>
                <a:spcPct val="50000"/>
              </a:spcBef>
              <a:defRPr/>
            </a:pPr>
            <a:endParaRPr lang="fr-FR"/>
          </a:p>
        </p:txBody>
      </p:sp>
      <p:pic>
        <p:nvPicPr>
          <p:cNvPr id="4" name="Image 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51384" y="260648"/>
            <a:ext cx="1006188" cy="897996"/>
          </a:xfrm>
          <a:prstGeom prst="rect">
            <a:avLst/>
          </a:prstGeom>
        </p:spPr>
      </p:pic>
      <p:sp>
        <p:nvSpPr>
          <p:cNvPr id="3" name="Espace réservé du numéro de diapositive 2"/>
          <p:cNvSpPr>
            <a:spLocks noGrp="1"/>
          </p:cNvSpPr>
          <p:nvPr>
            <p:ph type="sldNum" sz="quarter" idx="4"/>
          </p:nvPr>
        </p:nvSpPr>
        <p:spPr>
          <a:xfrm>
            <a:off x="9448800" y="647413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CC4A1-6898-425D-9D6D-4416449E532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55" r:id="rId1"/>
    <p:sldLayoutId id="2147483657" r:id="rId2"/>
    <p:sldLayoutId id="2147483671" r:id="rId3"/>
    <p:sldLayoutId id="2147483679" r:id="rId4"/>
  </p:sldLayoutIdLst>
  <p:timing>
    <p:tnLst>
      <p:par>
        <p:cTn id="1" dur="indefinite" restart="never" nodeType="tmRoot"/>
      </p:par>
    </p:tnLst>
  </p:timing>
  <p:hf hdr="0" dt="0"/>
  <p:txStyles>
    <p:titleStyle>
      <a:lvl1pPr algn="r" defTabSz="449263" rtl="0" eaLnBrk="1" fontAlgn="base" hangingPunct="1">
        <a:spcBef>
          <a:spcPct val="0"/>
        </a:spcBef>
        <a:spcAft>
          <a:spcPct val="0"/>
        </a:spcAft>
        <a:buClr>
          <a:srgbClr val="000000"/>
        </a:buClr>
        <a:buSzPct val="100000"/>
        <a:buFont typeface="Times New Roman" pitchFamily="18" charset="0"/>
        <a:defRPr sz="2800">
          <a:solidFill>
            <a:srgbClr val="700A4F"/>
          </a:solidFill>
          <a:latin typeface="+mj-lt"/>
          <a:ea typeface="+mj-ea"/>
          <a:cs typeface="+mj-cs"/>
        </a:defRPr>
      </a:lvl1pPr>
      <a:lvl2pPr algn="r" defTabSz="449263" rtl="0" eaLnBrk="1" fontAlgn="base" hangingPunct="1">
        <a:spcBef>
          <a:spcPct val="0"/>
        </a:spcBef>
        <a:spcAft>
          <a:spcPct val="0"/>
        </a:spcAft>
        <a:buClr>
          <a:srgbClr val="000000"/>
        </a:buClr>
        <a:buSzPct val="100000"/>
        <a:buFont typeface="Times New Roman" pitchFamily="18" charset="0"/>
        <a:defRPr sz="2200">
          <a:solidFill>
            <a:srgbClr val="700A4F"/>
          </a:solidFill>
          <a:latin typeface="Trebuchet MS" pitchFamily="32" charset="0"/>
          <a:cs typeface="Lucida Sans Unicode" pitchFamily="32" charset="0"/>
        </a:defRPr>
      </a:lvl2pPr>
      <a:lvl3pPr algn="r" defTabSz="449263" rtl="0" eaLnBrk="1" fontAlgn="base" hangingPunct="1">
        <a:spcBef>
          <a:spcPct val="0"/>
        </a:spcBef>
        <a:spcAft>
          <a:spcPct val="0"/>
        </a:spcAft>
        <a:buClr>
          <a:srgbClr val="000000"/>
        </a:buClr>
        <a:buSzPct val="100000"/>
        <a:buFont typeface="Times New Roman" pitchFamily="18" charset="0"/>
        <a:defRPr sz="2200">
          <a:solidFill>
            <a:srgbClr val="700A4F"/>
          </a:solidFill>
          <a:latin typeface="Trebuchet MS" pitchFamily="32" charset="0"/>
          <a:cs typeface="Lucida Sans Unicode" pitchFamily="32" charset="0"/>
        </a:defRPr>
      </a:lvl3pPr>
      <a:lvl4pPr algn="r" defTabSz="449263" rtl="0" eaLnBrk="1" fontAlgn="base" hangingPunct="1">
        <a:spcBef>
          <a:spcPct val="0"/>
        </a:spcBef>
        <a:spcAft>
          <a:spcPct val="0"/>
        </a:spcAft>
        <a:buClr>
          <a:srgbClr val="000000"/>
        </a:buClr>
        <a:buSzPct val="100000"/>
        <a:buFont typeface="Times New Roman" pitchFamily="18" charset="0"/>
        <a:defRPr sz="2200">
          <a:solidFill>
            <a:srgbClr val="700A4F"/>
          </a:solidFill>
          <a:latin typeface="Trebuchet MS" pitchFamily="32" charset="0"/>
          <a:cs typeface="Lucida Sans Unicode" pitchFamily="32" charset="0"/>
        </a:defRPr>
      </a:lvl4pPr>
      <a:lvl5pPr algn="r" defTabSz="449263" rtl="0" eaLnBrk="1" fontAlgn="base" hangingPunct="1">
        <a:spcBef>
          <a:spcPct val="0"/>
        </a:spcBef>
        <a:spcAft>
          <a:spcPct val="0"/>
        </a:spcAft>
        <a:buClr>
          <a:srgbClr val="000000"/>
        </a:buClr>
        <a:buSzPct val="100000"/>
        <a:buFont typeface="Times New Roman" pitchFamily="18" charset="0"/>
        <a:defRPr sz="2200">
          <a:solidFill>
            <a:srgbClr val="700A4F"/>
          </a:solidFill>
          <a:latin typeface="Trebuchet MS" pitchFamily="32" charset="0"/>
          <a:cs typeface="Lucida Sans Unicode" pitchFamily="32" charset="0"/>
        </a:defRPr>
      </a:lvl5pPr>
      <a:lvl6pPr marL="2514600" indent="-228600" algn="r" defTabSz="449263" rtl="0" eaLnBrk="1" fontAlgn="base" hangingPunct="1">
        <a:spcBef>
          <a:spcPct val="0"/>
        </a:spcBef>
        <a:spcAft>
          <a:spcPct val="0"/>
        </a:spcAft>
        <a:buClr>
          <a:srgbClr val="000000"/>
        </a:buClr>
        <a:buSzPct val="100000"/>
        <a:buFont typeface="Times New Roman" pitchFamily="16" charset="0"/>
        <a:defRPr sz="2200">
          <a:solidFill>
            <a:srgbClr val="700A4F"/>
          </a:solidFill>
          <a:latin typeface="Trebuchet MS" pitchFamily="32" charset="0"/>
          <a:cs typeface="Lucida Sans Unicode" pitchFamily="32" charset="0"/>
        </a:defRPr>
      </a:lvl6pPr>
      <a:lvl7pPr marL="2971800" indent="-228600" algn="r" defTabSz="449263" rtl="0" eaLnBrk="1" fontAlgn="base" hangingPunct="1">
        <a:spcBef>
          <a:spcPct val="0"/>
        </a:spcBef>
        <a:spcAft>
          <a:spcPct val="0"/>
        </a:spcAft>
        <a:buClr>
          <a:srgbClr val="000000"/>
        </a:buClr>
        <a:buSzPct val="100000"/>
        <a:buFont typeface="Times New Roman" pitchFamily="16" charset="0"/>
        <a:defRPr sz="2200">
          <a:solidFill>
            <a:srgbClr val="700A4F"/>
          </a:solidFill>
          <a:latin typeface="Trebuchet MS" pitchFamily="32" charset="0"/>
          <a:cs typeface="Lucida Sans Unicode" pitchFamily="32" charset="0"/>
        </a:defRPr>
      </a:lvl7pPr>
      <a:lvl8pPr marL="3429000" indent="-228600" algn="r" defTabSz="449263" rtl="0" eaLnBrk="1" fontAlgn="base" hangingPunct="1">
        <a:spcBef>
          <a:spcPct val="0"/>
        </a:spcBef>
        <a:spcAft>
          <a:spcPct val="0"/>
        </a:spcAft>
        <a:buClr>
          <a:srgbClr val="000000"/>
        </a:buClr>
        <a:buSzPct val="100000"/>
        <a:buFont typeface="Times New Roman" pitchFamily="16" charset="0"/>
        <a:defRPr sz="2200">
          <a:solidFill>
            <a:srgbClr val="700A4F"/>
          </a:solidFill>
          <a:latin typeface="Trebuchet MS" pitchFamily="32" charset="0"/>
          <a:cs typeface="Lucida Sans Unicode" pitchFamily="32" charset="0"/>
        </a:defRPr>
      </a:lvl8pPr>
      <a:lvl9pPr marL="3886200" indent="-228600" algn="r" defTabSz="449263" rtl="0" eaLnBrk="1" fontAlgn="base" hangingPunct="1">
        <a:spcBef>
          <a:spcPct val="0"/>
        </a:spcBef>
        <a:spcAft>
          <a:spcPct val="0"/>
        </a:spcAft>
        <a:buClr>
          <a:srgbClr val="000000"/>
        </a:buClr>
        <a:buSzPct val="100000"/>
        <a:buFont typeface="Times New Roman" pitchFamily="16" charset="0"/>
        <a:defRPr sz="2200">
          <a:solidFill>
            <a:srgbClr val="700A4F"/>
          </a:solidFill>
          <a:latin typeface="Trebuchet MS" pitchFamily="32" charset="0"/>
          <a:cs typeface="Lucida Sans Unicode" pitchFamily="32" charset="0"/>
        </a:defRPr>
      </a:lvl9pPr>
    </p:titleStyle>
    <p:bodyStyle>
      <a:lvl1pPr marL="342900" indent="-342900" algn="l" defTabSz="449263" rtl="0" eaLnBrk="1" fontAlgn="base" hangingPunct="1">
        <a:spcBef>
          <a:spcPts val="800"/>
        </a:spcBef>
        <a:spcAft>
          <a:spcPct val="0"/>
        </a:spcAft>
        <a:buClr>
          <a:srgbClr val="000000"/>
        </a:buClr>
        <a:buSzPct val="100000"/>
        <a:buFont typeface="Times New Roman" pitchFamily="18" charset="0"/>
        <a:defRPr sz="2600">
          <a:solidFill>
            <a:srgbClr val="0000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defRPr sz="2400">
          <a:solidFill>
            <a:srgbClr val="000000"/>
          </a:solidFill>
          <a:latin typeface="Arial Narrow" pitchFamily="32" charset="0"/>
          <a:cs typeface="+mn-cs"/>
        </a:defRPr>
      </a:lvl2pPr>
      <a:lvl3pPr marL="1143000" indent="-228600" algn="l" defTabSz="449263" rtl="0" eaLnBrk="1" fontAlgn="base" hangingPunct="1">
        <a:spcBef>
          <a:spcPts val="600"/>
        </a:spcBef>
        <a:spcAft>
          <a:spcPct val="0"/>
        </a:spcAft>
        <a:buClr>
          <a:srgbClr val="000000"/>
        </a:buClr>
        <a:buSzPct val="100000"/>
        <a:buFont typeface="Times New Roman" pitchFamily="18" charset="0"/>
        <a:defRPr sz="2200">
          <a:solidFill>
            <a:srgbClr val="000000"/>
          </a:solidFill>
          <a:latin typeface="Arial Narrow" pitchFamily="32" charset="0"/>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defRPr sz="1800">
          <a:solidFill>
            <a:srgbClr val="000000"/>
          </a:solidFill>
          <a:latin typeface="Arial Narrow" pitchFamily="32" charset="0"/>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11166-9B4A-434B-8D62-B51859823DE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52600" y="2276872"/>
            <a:ext cx="9865096" cy="1815882"/>
          </a:xfrm>
          <a:prstGeom prst="rect">
            <a:avLst/>
          </a:prstGeom>
          <a:noFill/>
        </p:spPr>
        <p:txBody>
          <a:bodyPr wrap="square" rtlCol="0">
            <a:spAutoFit/>
          </a:bodyPr>
          <a:lstStyle/>
          <a:p>
            <a:pPr algn="ctr"/>
            <a:r>
              <a:rPr lang="fr-FR" sz="4000" b="1" dirty="0">
                <a:solidFill>
                  <a:srgbClr val="0066CC"/>
                </a:solidFill>
                <a:latin typeface="Calibri Light" panose="020F0302020204030204" pitchFamily="34" charset="0"/>
              </a:rPr>
              <a:t>Bilan de la réunion régionale des ODG</a:t>
            </a:r>
          </a:p>
          <a:p>
            <a:pPr algn="ctr"/>
            <a:r>
              <a:rPr lang="fr-FR" sz="4000" b="1" dirty="0">
                <a:solidFill>
                  <a:srgbClr val="0066CC"/>
                </a:solidFill>
                <a:latin typeface="Calibri Light" panose="020F0302020204030204" pitchFamily="34" charset="0"/>
              </a:rPr>
              <a:t>25 mars </a:t>
            </a:r>
            <a:r>
              <a:rPr lang="fr-FR" sz="4000" b="1" dirty="0" smtClean="0">
                <a:solidFill>
                  <a:srgbClr val="0066CC"/>
                </a:solidFill>
                <a:latin typeface="Calibri Light" panose="020F0302020204030204" pitchFamily="34" charset="0"/>
              </a:rPr>
              <a:t>2025</a:t>
            </a:r>
          </a:p>
          <a:p>
            <a:pPr algn="ctr"/>
            <a:r>
              <a:rPr lang="fr-FR" sz="3200" b="1" dirty="0" smtClean="0">
                <a:solidFill>
                  <a:srgbClr val="0066CC"/>
                </a:solidFill>
                <a:latin typeface="Calibri Light" panose="020F0302020204030204" pitchFamily="34" charset="0"/>
              </a:rPr>
              <a:t>Chambray les Tours</a:t>
            </a:r>
            <a:endParaRPr lang="en-US" sz="3200" b="1" dirty="0">
              <a:solidFill>
                <a:srgbClr val="0066CC"/>
              </a:solidFill>
              <a:latin typeface="Calibri Light" panose="020F0302020204030204" pitchFamily="34" charset="0"/>
            </a:endParaRPr>
          </a:p>
        </p:txBody>
      </p:sp>
      <p:sp>
        <p:nvSpPr>
          <p:cNvPr id="5" name="Espace réservé du numéro de diapositive 4"/>
          <p:cNvSpPr>
            <a:spLocks noGrp="1"/>
          </p:cNvSpPr>
          <p:nvPr>
            <p:ph type="sldNum" sz="quarter" idx="4"/>
          </p:nvPr>
        </p:nvSpPr>
        <p:spPr/>
        <p:txBody>
          <a:bodyPr/>
          <a:lstStyle/>
          <a:p>
            <a:fld id="{897CC4A1-6898-425D-9D6D-4416449E5323}" type="slidenum">
              <a:rPr lang="fr-FR" smtClean="0"/>
              <a:t>1</a:t>
            </a:fld>
            <a:endParaRPr lang="fr-FR"/>
          </a:p>
        </p:txBody>
      </p:sp>
      <p:sp>
        <p:nvSpPr>
          <p:cNvPr id="6" name="ZoneTexte 5"/>
          <p:cNvSpPr txBox="1"/>
          <p:nvPr/>
        </p:nvSpPr>
        <p:spPr>
          <a:xfrm>
            <a:off x="4559849" y="4307116"/>
            <a:ext cx="2650597" cy="523220"/>
          </a:xfrm>
          <a:prstGeom prst="rect">
            <a:avLst/>
          </a:prstGeom>
          <a:noFill/>
        </p:spPr>
        <p:txBody>
          <a:bodyPr wrap="none" rtlCol="0">
            <a:spAutoFit/>
          </a:bodyPr>
          <a:lstStyle/>
          <a:p>
            <a:r>
              <a:rPr lang="fr-FR" sz="2800" dirty="0" smtClean="0"/>
              <a:t>DT Val de Loire</a:t>
            </a:r>
            <a:endParaRPr lang="fr-FR" sz="2800" dirty="0"/>
          </a:p>
        </p:txBody>
      </p:sp>
    </p:spTree>
    <p:extLst>
      <p:ext uri="{BB962C8B-B14F-4D97-AF65-F5344CB8AC3E}">
        <p14:creationId xmlns:p14="http://schemas.microsoft.com/office/powerpoint/2010/main" val="1794444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0D71A-7B89-8DEC-485E-52B97B5D6C5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AEDF4FD-2D16-C0FD-FD09-9F58818BC0EF}"/>
              </a:ext>
            </a:extLst>
          </p:cNvPr>
          <p:cNvSpPr>
            <a:spLocks noGrp="1"/>
          </p:cNvSpPr>
          <p:nvPr>
            <p:ph type="title"/>
          </p:nvPr>
        </p:nvSpPr>
        <p:spPr>
          <a:xfrm>
            <a:off x="3215679" y="340548"/>
            <a:ext cx="8687989" cy="1288252"/>
          </a:xfrm>
        </p:spPr>
        <p:txBody>
          <a:bodyPr>
            <a:noAutofit/>
          </a:bodyPr>
          <a:lstStyle/>
          <a:p>
            <a:r>
              <a:rPr lang="fr-FR" dirty="0"/>
              <a:t>Accéder aux marchés de la RHF en IGP + Label rouge (porc fermier) pour un petit ODG </a:t>
            </a:r>
            <a:r>
              <a:rPr lang="fr-FR" dirty="0" smtClean="0"/>
              <a:t>(1,5 </a:t>
            </a:r>
            <a:r>
              <a:rPr lang="fr-FR" dirty="0"/>
              <a:t>ETP et 16 éleveurs pour ce </a:t>
            </a:r>
            <a:r>
              <a:rPr lang="fr-FR" dirty="0" smtClean="0"/>
              <a:t>LR)</a:t>
            </a:r>
            <a:endParaRPr lang="fr-FR" dirty="0"/>
          </a:p>
        </p:txBody>
      </p:sp>
      <p:sp>
        <p:nvSpPr>
          <p:cNvPr id="3" name="Espace réservé du contenu 2">
            <a:extLst>
              <a:ext uri="{FF2B5EF4-FFF2-40B4-BE49-F238E27FC236}">
                <a16:creationId xmlns:a16="http://schemas.microsoft.com/office/drawing/2014/main" id="{6A7D43AB-0F3B-EC9B-C09A-748EAF925970}"/>
              </a:ext>
            </a:extLst>
          </p:cNvPr>
          <p:cNvSpPr>
            <a:spLocks noGrp="1"/>
          </p:cNvSpPr>
          <p:nvPr>
            <p:ph idx="1"/>
          </p:nvPr>
        </p:nvSpPr>
        <p:spPr>
          <a:xfrm>
            <a:off x="265410" y="1844824"/>
            <a:ext cx="11661179" cy="4825217"/>
          </a:xfrm>
        </p:spPr>
        <p:txBody>
          <a:bodyPr>
            <a:normAutofit/>
          </a:bodyPr>
          <a:lstStyle/>
          <a:p>
            <a:pPr marL="914400" lvl="1" indent="-457200">
              <a:buFont typeface="Wingdings" panose="05000000000000000000" pitchFamily="2" charset="2"/>
              <a:buChar char="Ø"/>
            </a:pPr>
            <a:r>
              <a:rPr lang="fr-FR" sz="2800" b="1" dirty="0" smtClean="0"/>
              <a:t>Se faire connaître </a:t>
            </a:r>
            <a:r>
              <a:rPr lang="fr-FR" sz="2800" dirty="0" smtClean="0"/>
              <a:t>localement : Région PDL : </a:t>
            </a:r>
            <a:r>
              <a:rPr lang="fr-FR" sz="2800" b="1" dirty="0" smtClean="0"/>
              <a:t>programme « Ici on cuisine » </a:t>
            </a:r>
            <a:r>
              <a:rPr lang="fr-FR" sz="2800" dirty="0" smtClean="0"/>
              <a:t>pour former les chefs de restauration commerciale ou collective et sensibiliser aux critères EGALIM </a:t>
            </a:r>
            <a:r>
              <a:rPr lang="fr-FR" sz="2800" dirty="0" smtClean="0">
                <a:sym typeface="Wingdings" panose="05000000000000000000" pitchFamily="2" charset="2"/>
              </a:rPr>
              <a:t>Leurs présenter la filière, animer des ateliers pour mise en avant des pièces concernées (recette avec chefs + dégustations)</a:t>
            </a:r>
            <a:endParaRPr lang="fr-FR" sz="2800" dirty="0" smtClean="0"/>
          </a:p>
          <a:p>
            <a:pPr marL="914400" lvl="1" indent="-457200">
              <a:buFont typeface="Wingdings" panose="05000000000000000000" pitchFamily="2" charset="2"/>
              <a:buChar char="Ø"/>
            </a:pPr>
            <a:r>
              <a:rPr lang="fr-FR" sz="2800" b="1" dirty="0" smtClean="0"/>
              <a:t>Travailler avec des </a:t>
            </a:r>
            <a:r>
              <a:rPr lang="fr-FR" sz="2800" b="1" dirty="0"/>
              <a:t>réseaux de </a:t>
            </a:r>
            <a:r>
              <a:rPr lang="fr-FR" sz="2800" b="1" dirty="0" smtClean="0"/>
              <a:t>grossistes</a:t>
            </a:r>
            <a:r>
              <a:rPr lang="fr-FR" sz="2800" b="1" dirty="0"/>
              <a:t> </a:t>
            </a:r>
            <a:r>
              <a:rPr lang="fr-FR" sz="2800" dirty="0" smtClean="0"/>
              <a:t>type </a:t>
            </a:r>
            <a:r>
              <a:rPr lang="fr-FR" sz="2800" dirty="0" err="1" smtClean="0"/>
              <a:t>Pomona</a:t>
            </a:r>
            <a:r>
              <a:rPr lang="fr-FR" sz="2800" dirty="0" smtClean="0"/>
              <a:t>, Métro </a:t>
            </a:r>
            <a:r>
              <a:rPr lang="fr-FR" sz="2800" dirty="0" smtClean="0">
                <a:sym typeface="Wingdings" panose="05000000000000000000" pitchFamily="2" charset="2"/>
              </a:rPr>
              <a:t> centralisation des pièces à commercialiser et </a:t>
            </a:r>
            <a:r>
              <a:rPr lang="fr-FR" sz="2800" dirty="0" err="1" smtClean="0">
                <a:sym typeface="Wingdings" panose="05000000000000000000" pitchFamily="2" charset="2"/>
              </a:rPr>
              <a:t>dispatchage</a:t>
            </a:r>
            <a:r>
              <a:rPr lang="fr-FR" sz="2800" dirty="0" smtClean="0">
                <a:sym typeface="Wingdings" panose="05000000000000000000" pitchFamily="2" charset="2"/>
              </a:rPr>
              <a:t> vers la RHF avec regroupement éventuel avec d’autres SIQO/ODG</a:t>
            </a:r>
            <a:endParaRPr lang="fr-FR" sz="2800" dirty="0"/>
          </a:p>
          <a:p>
            <a:pPr marL="914400" lvl="1" indent="-457200">
              <a:buFont typeface="Wingdings" panose="05000000000000000000" pitchFamily="2" charset="2"/>
              <a:buChar char="Ø"/>
            </a:pPr>
            <a:r>
              <a:rPr lang="fr-FR" sz="2800" b="1" dirty="0"/>
              <a:t>Impliquer les </a:t>
            </a:r>
            <a:r>
              <a:rPr lang="fr-FR" sz="2800" b="1" dirty="0" smtClean="0"/>
              <a:t>éleveurs</a:t>
            </a:r>
            <a:r>
              <a:rPr lang="fr-FR" sz="2800" dirty="0" smtClean="0"/>
              <a:t> pour démarcher les cantines proches de leurs fermes</a:t>
            </a:r>
            <a:endParaRPr lang="fr-FR" sz="2800" dirty="0"/>
          </a:p>
          <a:p>
            <a:pPr marL="914400" lvl="1" indent="-457200">
              <a:buFont typeface="Wingdings" panose="05000000000000000000" pitchFamily="2" charset="2"/>
              <a:buChar char="Ø"/>
            </a:pPr>
            <a:r>
              <a:rPr lang="fr-FR" sz="2800" b="1" dirty="0"/>
              <a:t>Faire valoir les qualités des viandes LR </a:t>
            </a:r>
            <a:r>
              <a:rPr lang="fr-FR" sz="2800" dirty="0" smtClean="0"/>
              <a:t>vs standards aux acheteurs/prescripteurs </a:t>
            </a:r>
            <a:r>
              <a:rPr lang="fr-FR" sz="2800" dirty="0"/>
              <a:t>RHF</a:t>
            </a:r>
          </a:p>
        </p:txBody>
      </p:sp>
    </p:spTree>
    <p:extLst>
      <p:ext uri="{BB962C8B-B14F-4D97-AF65-F5344CB8AC3E}">
        <p14:creationId xmlns:p14="http://schemas.microsoft.com/office/powerpoint/2010/main" val="3100403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10A68-A780-252E-02FC-570F6E4176E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85D80D5-C364-4B34-5FC5-C0A783D48C2E}"/>
              </a:ext>
            </a:extLst>
          </p:cNvPr>
          <p:cNvSpPr>
            <a:spLocks noGrp="1"/>
          </p:cNvSpPr>
          <p:nvPr>
            <p:ph type="title"/>
          </p:nvPr>
        </p:nvSpPr>
        <p:spPr/>
        <p:txBody>
          <a:bodyPr>
            <a:normAutofit fontScale="90000"/>
          </a:bodyPr>
          <a:lstStyle/>
          <a:p>
            <a:endParaRPr lang="fr-FR" sz="3600" dirty="0"/>
          </a:p>
        </p:txBody>
      </p:sp>
      <p:sp>
        <p:nvSpPr>
          <p:cNvPr id="3" name="Espace réservé du contenu 2">
            <a:extLst>
              <a:ext uri="{FF2B5EF4-FFF2-40B4-BE49-F238E27FC236}">
                <a16:creationId xmlns:a16="http://schemas.microsoft.com/office/drawing/2014/main" id="{19DB9B3D-CC52-C2DA-EABC-0E4B1EA58DD4}"/>
              </a:ext>
            </a:extLst>
          </p:cNvPr>
          <p:cNvSpPr>
            <a:spLocks noGrp="1"/>
          </p:cNvSpPr>
          <p:nvPr>
            <p:ph idx="1"/>
          </p:nvPr>
        </p:nvSpPr>
        <p:spPr>
          <a:xfrm>
            <a:off x="839416" y="2348880"/>
            <a:ext cx="11146536" cy="5096162"/>
          </a:xfrm>
        </p:spPr>
        <p:txBody>
          <a:bodyPr>
            <a:normAutofit/>
          </a:bodyPr>
          <a:lstStyle/>
          <a:p>
            <a:pPr marL="914400" lvl="1" indent="-457200">
              <a:buFont typeface="Wingdings" panose="05000000000000000000" pitchFamily="2" charset="2"/>
              <a:buChar char="Ø"/>
            </a:pPr>
            <a:r>
              <a:rPr lang="fr-FR" sz="2800" b="1" dirty="0" smtClean="0"/>
              <a:t>Nouveaux </a:t>
            </a:r>
            <a:r>
              <a:rPr lang="fr-FR" sz="2800" b="1" dirty="0"/>
              <a:t>Financements </a:t>
            </a:r>
            <a:r>
              <a:rPr lang="fr-FR" sz="2800" dirty="0"/>
              <a:t>: mécénat privé, cagnottes participatives, organisations </a:t>
            </a:r>
            <a:r>
              <a:rPr lang="fr-FR" sz="2800" dirty="0" smtClean="0"/>
              <a:t>interprofessionnelles, </a:t>
            </a:r>
            <a:endParaRPr lang="fr-FR" sz="2800" dirty="0"/>
          </a:p>
          <a:p>
            <a:pPr marL="914400" lvl="1" indent="-457200">
              <a:buFont typeface="Wingdings" panose="05000000000000000000" pitchFamily="2" charset="2"/>
              <a:buChar char="Ø"/>
            </a:pPr>
            <a:r>
              <a:rPr lang="fr-FR" sz="2800" b="1" dirty="0"/>
              <a:t>Mutualisations entre ODG </a:t>
            </a:r>
            <a:r>
              <a:rPr lang="fr-FR" sz="2800" dirty="0"/>
              <a:t>: actions de communication, de sensibilisation</a:t>
            </a:r>
          </a:p>
          <a:p>
            <a:pPr marL="914400" lvl="1" indent="-457200">
              <a:buFont typeface="Wingdings" panose="05000000000000000000" pitchFamily="2" charset="2"/>
              <a:buChar char="Ø"/>
            </a:pPr>
            <a:r>
              <a:rPr lang="fr-FR" sz="2800" b="1" dirty="0"/>
              <a:t>Valorisation du bénévolat </a:t>
            </a:r>
            <a:r>
              <a:rPr lang="fr-FR" sz="2800" dirty="0"/>
              <a:t>des vignerons </a:t>
            </a:r>
            <a:r>
              <a:rPr lang="fr-FR" sz="3200" dirty="0"/>
              <a:t>ou</a:t>
            </a:r>
            <a:r>
              <a:rPr lang="fr-FR" sz="2800" dirty="0"/>
              <a:t> extérieurs sur des événementiels : communication à moindre coût</a:t>
            </a:r>
          </a:p>
          <a:p>
            <a:pPr marL="914400" lvl="1" indent="-457200">
              <a:buFont typeface="Wingdings" panose="05000000000000000000" pitchFamily="2" charset="2"/>
              <a:buChar char="Ø"/>
            </a:pPr>
            <a:r>
              <a:rPr lang="fr-FR" sz="2800" dirty="0"/>
              <a:t>Une marque collective + kit pour les vignerons (pourquoi pas des actions mutualisées)</a:t>
            </a:r>
          </a:p>
        </p:txBody>
      </p:sp>
      <p:sp>
        <p:nvSpPr>
          <p:cNvPr id="5" name="Rectangle 4"/>
          <p:cNvSpPr/>
          <p:nvPr/>
        </p:nvSpPr>
        <p:spPr>
          <a:xfrm>
            <a:off x="4439816" y="620688"/>
            <a:ext cx="7272808" cy="1077218"/>
          </a:xfrm>
          <a:prstGeom prst="rect">
            <a:avLst/>
          </a:prstGeom>
        </p:spPr>
        <p:txBody>
          <a:bodyPr wrap="square">
            <a:spAutoFit/>
          </a:bodyPr>
          <a:lstStyle/>
          <a:p>
            <a:pPr algn="r"/>
            <a:r>
              <a:rPr lang="fr-FR" sz="3200" dirty="0">
                <a:solidFill>
                  <a:srgbClr val="800080"/>
                </a:solidFill>
                <a:latin typeface="+mj-lt"/>
              </a:rPr>
              <a:t>Développer la promotion avec un budget restreint (AOC vin – Touraine)</a:t>
            </a:r>
          </a:p>
        </p:txBody>
      </p:sp>
    </p:spTree>
    <p:extLst>
      <p:ext uri="{BB962C8B-B14F-4D97-AF65-F5344CB8AC3E}">
        <p14:creationId xmlns:p14="http://schemas.microsoft.com/office/powerpoint/2010/main" val="1246178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897CC4A1-6898-425D-9D6D-4416449E5323}" type="slidenum">
              <a:rPr lang="fr-FR" smtClean="0"/>
              <a:t>12</a:t>
            </a:fld>
            <a:endParaRPr lang="fr-FR"/>
          </a:p>
        </p:txBody>
      </p:sp>
      <p:sp>
        <p:nvSpPr>
          <p:cNvPr id="3" name="Rectangle 2"/>
          <p:cNvSpPr/>
          <p:nvPr/>
        </p:nvSpPr>
        <p:spPr>
          <a:xfrm>
            <a:off x="451248" y="1700808"/>
            <a:ext cx="11189368" cy="5262979"/>
          </a:xfrm>
          <a:prstGeom prst="rect">
            <a:avLst/>
          </a:prstGeom>
        </p:spPr>
        <p:txBody>
          <a:bodyPr wrap="square">
            <a:spAutoFit/>
          </a:bodyPr>
          <a:lstStyle/>
          <a:p>
            <a:pPr marL="285750" indent="-285750">
              <a:buFont typeface="Arial" panose="020B0604020202020204" pitchFamily="34" charset="0"/>
              <a:buChar char="•"/>
            </a:pPr>
            <a:r>
              <a:rPr lang="fr-FR" sz="2400" b="1" dirty="0" smtClean="0"/>
              <a:t>La </a:t>
            </a:r>
            <a:r>
              <a:rPr lang="fr-FR" sz="2400" b="1" dirty="0"/>
              <a:t>structuration des ODG </a:t>
            </a:r>
            <a:r>
              <a:rPr lang="fr-FR" sz="2400" dirty="0"/>
              <a:t>(différents modèles d’organisation), leurs rôles et missions dans la valorisation des produits (communication et développement commercial</a:t>
            </a:r>
            <a:r>
              <a:rPr lang="fr-FR" sz="2400" dirty="0" smtClean="0"/>
              <a:t>)</a:t>
            </a:r>
            <a:endParaRPr lang="fr-FR" sz="2400" dirty="0"/>
          </a:p>
          <a:p>
            <a:pPr marL="285750" indent="-285750">
              <a:buFont typeface="Arial" panose="020B0604020202020204" pitchFamily="34" charset="0"/>
              <a:buChar char="•"/>
            </a:pPr>
            <a:r>
              <a:rPr lang="fr-FR" sz="2400" dirty="0" smtClean="0"/>
              <a:t>des </a:t>
            </a:r>
            <a:r>
              <a:rPr lang="fr-FR" sz="2400" b="1" dirty="0"/>
              <a:t>démarches administratives plus fluides et moins complexes</a:t>
            </a:r>
            <a:r>
              <a:rPr lang="fr-FR" sz="2400" dirty="0"/>
              <a:t>, tant pour les producteurs que pour les </a:t>
            </a:r>
            <a:r>
              <a:rPr lang="fr-FR" sz="2400" dirty="0" smtClean="0"/>
              <a:t>ODG. </a:t>
            </a:r>
            <a:r>
              <a:rPr lang="fr-FR" sz="2400" dirty="0"/>
              <a:t>Il est exprimé notamment au travers de la gestion des aspects temporels (comment faire évoluer un CDC rapidement ?), de forme (comment comprendre et s’inclure dans une démarche SIQO ?) et de fond afin de gérer l’incidence de l’environnement dans lequel évoluent les SIQO (comment gérer le réchauffement climatique et ses impacts dans les CDC avec des valeurs cibles « rigides »?).</a:t>
            </a:r>
          </a:p>
          <a:p>
            <a:pPr marL="285750" indent="-285750">
              <a:buFont typeface="Arial" panose="020B0604020202020204" pitchFamily="34" charset="0"/>
              <a:buChar char="•"/>
            </a:pPr>
            <a:r>
              <a:rPr lang="fr-FR" sz="2400" dirty="0" smtClean="0"/>
              <a:t>La </a:t>
            </a:r>
            <a:r>
              <a:rPr lang="fr-FR" sz="2400" b="1" dirty="0"/>
              <a:t>commercialisation et le développement des SIQO </a:t>
            </a:r>
            <a:r>
              <a:rPr lang="fr-FR" sz="2400" dirty="0"/>
              <a:t>notamment à </a:t>
            </a:r>
            <a:r>
              <a:rPr lang="fr-FR" sz="2400" dirty="0" smtClean="0"/>
              <a:t>l’international</a:t>
            </a:r>
          </a:p>
          <a:p>
            <a:pPr marL="285750" indent="-285750">
              <a:buFont typeface="Arial" panose="020B0604020202020204" pitchFamily="34" charset="0"/>
              <a:buChar char="•"/>
            </a:pPr>
            <a:r>
              <a:rPr lang="fr-FR" sz="2400" dirty="0" smtClean="0"/>
              <a:t>La </a:t>
            </a:r>
            <a:r>
              <a:rPr lang="fr-FR" sz="2400" dirty="0"/>
              <a:t>mobilisation des individus autour d’un projet </a:t>
            </a:r>
            <a:r>
              <a:rPr lang="fr-FR" sz="2400" dirty="0" smtClean="0"/>
              <a:t>collectif.</a:t>
            </a:r>
            <a:endParaRPr lang="fr-FR" sz="2400" dirty="0"/>
          </a:p>
          <a:p>
            <a:endParaRPr lang="fr-FR" sz="2400" dirty="0"/>
          </a:p>
        </p:txBody>
      </p:sp>
      <p:sp>
        <p:nvSpPr>
          <p:cNvPr id="4" name="ZoneTexte 3"/>
          <p:cNvSpPr txBox="1"/>
          <p:nvPr/>
        </p:nvSpPr>
        <p:spPr>
          <a:xfrm>
            <a:off x="1271464" y="1024058"/>
            <a:ext cx="10230686" cy="523220"/>
          </a:xfrm>
          <a:prstGeom prst="rect">
            <a:avLst/>
          </a:prstGeom>
          <a:noFill/>
        </p:spPr>
        <p:txBody>
          <a:bodyPr wrap="none" rtlCol="0">
            <a:spAutoFit/>
          </a:bodyPr>
          <a:lstStyle/>
          <a:p>
            <a:r>
              <a:rPr lang="fr-FR" sz="2800" b="1" dirty="0" smtClean="0">
                <a:solidFill>
                  <a:srgbClr val="7030A0"/>
                </a:solidFill>
                <a:latin typeface="+mn-lt"/>
              </a:rPr>
              <a:t>Souhait de thématiques pour de futures réunions des ODG</a:t>
            </a:r>
            <a:endParaRPr lang="fr-FR" sz="2800" b="1" dirty="0">
              <a:solidFill>
                <a:srgbClr val="7030A0"/>
              </a:solidFill>
              <a:latin typeface="+mn-lt"/>
            </a:endParaRPr>
          </a:p>
        </p:txBody>
      </p:sp>
    </p:spTree>
    <p:extLst>
      <p:ext uri="{BB962C8B-B14F-4D97-AF65-F5344CB8AC3E}">
        <p14:creationId xmlns:p14="http://schemas.microsoft.com/office/powerpoint/2010/main" val="3848517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897CC4A1-6898-425D-9D6D-4416449E5323}" type="slidenum">
              <a:rPr lang="fr-FR" smtClean="0"/>
              <a:t>13</a:t>
            </a:fld>
            <a:endParaRPr lang="fr-FR"/>
          </a:p>
        </p:txBody>
      </p:sp>
      <p:sp>
        <p:nvSpPr>
          <p:cNvPr id="3" name="Rectangle 2"/>
          <p:cNvSpPr/>
          <p:nvPr/>
        </p:nvSpPr>
        <p:spPr>
          <a:xfrm>
            <a:off x="407368" y="1664167"/>
            <a:ext cx="11449272" cy="4832092"/>
          </a:xfrm>
          <a:prstGeom prst="rect">
            <a:avLst/>
          </a:prstGeom>
        </p:spPr>
        <p:txBody>
          <a:bodyPr wrap="square">
            <a:spAutoFit/>
          </a:bodyPr>
          <a:lstStyle/>
          <a:p>
            <a:pPr marL="457200" indent="-457200">
              <a:buFont typeface="Arial" panose="020B0604020202020204" pitchFamily="34" charset="0"/>
              <a:buChar char="•"/>
            </a:pPr>
            <a:r>
              <a:rPr lang="fr-FR" sz="2800" b="1" dirty="0" smtClean="0">
                <a:solidFill>
                  <a:srgbClr val="7030A0"/>
                </a:solidFill>
              </a:rPr>
              <a:t>Se </a:t>
            </a:r>
            <a:r>
              <a:rPr lang="fr-FR" sz="2800" b="1" dirty="0">
                <a:solidFill>
                  <a:srgbClr val="7030A0"/>
                </a:solidFill>
              </a:rPr>
              <a:t>réapproprier leurs environnements institutionnels et partenariaux </a:t>
            </a:r>
            <a:r>
              <a:rPr lang="fr-FR" sz="2800" dirty="0"/>
              <a:t>régionaux afin de rassembler divers acteurs </a:t>
            </a:r>
            <a:r>
              <a:rPr lang="fr-FR" sz="2800" dirty="0" smtClean="0"/>
              <a:t>autour </a:t>
            </a:r>
            <a:r>
              <a:rPr lang="fr-FR" sz="2800" dirty="0"/>
              <a:t>de valeurs communes et </a:t>
            </a:r>
            <a:r>
              <a:rPr lang="fr-FR" sz="2800" dirty="0" smtClean="0"/>
              <a:t>recréer </a:t>
            </a:r>
            <a:r>
              <a:rPr lang="fr-FR" sz="2800" dirty="0"/>
              <a:t>une identité collective forte ;</a:t>
            </a:r>
          </a:p>
          <a:p>
            <a:pPr marL="457200" indent="-457200">
              <a:buFont typeface="Arial" panose="020B0604020202020204" pitchFamily="34" charset="0"/>
              <a:buChar char="•"/>
            </a:pPr>
            <a:r>
              <a:rPr lang="fr-FR" sz="2800" dirty="0" smtClean="0"/>
              <a:t>Etudier </a:t>
            </a:r>
            <a:r>
              <a:rPr lang="fr-FR" sz="2800" dirty="0"/>
              <a:t>les possibilités de </a:t>
            </a:r>
            <a:r>
              <a:rPr lang="fr-FR" sz="2800" b="1" dirty="0">
                <a:solidFill>
                  <a:srgbClr val="7030A0"/>
                </a:solidFill>
              </a:rPr>
              <a:t>mutualisation des moyens humains et économiques</a:t>
            </a:r>
            <a:r>
              <a:rPr lang="fr-FR" sz="2800" dirty="0"/>
              <a:t> ;</a:t>
            </a:r>
          </a:p>
          <a:p>
            <a:pPr marL="457200" indent="-457200">
              <a:buFont typeface="Arial" panose="020B0604020202020204" pitchFamily="34" charset="0"/>
              <a:buChar char="•"/>
            </a:pPr>
            <a:r>
              <a:rPr lang="fr-FR" sz="2800" b="1" dirty="0" smtClean="0">
                <a:solidFill>
                  <a:srgbClr val="7030A0"/>
                </a:solidFill>
              </a:rPr>
              <a:t>Améliorer </a:t>
            </a:r>
            <a:r>
              <a:rPr lang="fr-FR" sz="2800" b="1" dirty="0">
                <a:solidFill>
                  <a:srgbClr val="7030A0"/>
                </a:solidFill>
              </a:rPr>
              <a:t>la gouvernance des ODG </a:t>
            </a:r>
            <a:r>
              <a:rPr lang="fr-FR" sz="2800" dirty="0"/>
              <a:t>(définir les rôles, impliquer les élus…, définir ce qu’est l’engagement collectif) ;</a:t>
            </a:r>
          </a:p>
          <a:p>
            <a:pPr marL="457200" indent="-457200">
              <a:buFont typeface="Arial" panose="020B0604020202020204" pitchFamily="34" charset="0"/>
              <a:buChar char="•"/>
            </a:pPr>
            <a:r>
              <a:rPr lang="fr-FR" sz="2800" b="1" dirty="0" smtClean="0">
                <a:solidFill>
                  <a:srgbClr val="7030A0"/>
                </a:solidFill>
              </a:rPr>
              <a:t>Créer </a:t>
            </a:r>
            <a:r>
              <a:rPr lang="fr-FR" sz="2800" b="1" dirty="0">
                <a:solidFill>
                  <a:srgbClr val="7030A0"/>
                </a:solidFill>
              </a:rPr>
              <a:t>et diffuser </a:t>
            </a:r>
            <a:r>
              <a:rPr lang="fr-FR" sz="2800" dirty="0"/>
              <a:t>(auprès des adhérents notamment) des contenus pédagogiques sur les valeurs véhiculées par les SIQO afin d’identifier les talents et d’anticiper le renouvellement générationnel</a:t>
            </a:r>
            <a:r>
              <a:rPr lang="fr-FR" sz="2800" dirty="0" smtClean="0"/>
              <a:t>).</a:t>
            </a:r>
            <a:endParaRPr lang="fr-FR" sz="2800" dirty="0"/>
          </a:p>
        </p:txBody>
      </p:sp>
      <p:sp>
        <p:nvSpPr>
          <p:cNvPr id="4" name="ZoneTexte 3"/>
          <p:cNvSpPr txBox="1"/>
          <p:nvPr/>
        </p:nvSpPr>
        <p:spPr>
          <a:xfrm>
            <a:off x="4439816" y="830740"/>
            <a:ext cx="7632848" cy="523220"/>
          </a:xfrm>
          <a:prstGeom prst="rect">
            <a:avLst/>
          </a:prstGeom>
          <a:noFill/>
        </p:spPr>
        <p:txBody>
          <a:bodyPr wrap="square" rtlCol="0">
            <a:spAutoFit/>
          </a:bodyPr>
          <a:lstStyle/>
          <a:p>
            <a:r>
              <a:rPr lang="fr-FR" sz="2800" b="1" dirty="0" smtClean="0">
                <a:solidFill>
                  <a:srgbClr val="7030A0"/>
                </a:solidFill>
                <a:latin typeface="+mn-lt"/>
              </a:rPr>
              <a:t>Objectifs à court </a:t>
            </a:r>
            <a:r>
              <a:rPr lang="fr-FR" sz="2800" b="1" dirty="0" smtClean="0">
                <a:solidFill>
                  <a:srgbClr val="7030A0"/>
                </a:solidFill>
                <a:latin typeface="+mn-lt"/>
              </a:rPr>
              <a:t>terme des ODG</a:t>
            </a:r>
            <a:endParaRPr lang="fr-FR" sz="2800" b="1" dirty="0">
              <a:solidFill>
                <a:srgbClr val="7030A0"/>
              </a:solidFill>
              <a:latin typeface="+mn-lt"/>
            </a:endParaRPr>
          </a:p>
        </p:txBody>
      </p:sp>
    </p:spTree>
    <p:extLst>
      <p:ext uri="{BB962C8B-B14F-4D97-AF65-F5344CB8AC3E}">
        <p14:creationId xmlns:p14="http://schemas.microsoft.com/office/powerpoint/2010/main" val="2713542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487488" y="1196752"/>
            <a:ext cx="9217024" cy="4938173"/>
          </a:xfrm>
          <a:prstGeom prst="rect">
            <a:avLst/>
          </a:prstGeom>
        </p:spPr>
      </p:pic>
    </p:spTree>
    <p:extLst>
      <p:ext uri="{BB962C8B-B14F-4D97-AF65-F5344CB8AC3E}">
        <p14:creationId xmlns:p14="http://schemas.microsoft.com/office/powerpoint/2010/main" val="178305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897CC4A1-6898-425D-9D6D-4416449E5323}" type="slidenum">
              <a:rPr lang="fr-FR" smtClean="0"/>
              <a:t>15</a:t>
            </a:fld>
            <a:endParaRPr lang="fr-FR"/>
          </a:p>
        </p:txBody>
      </p:sp>
      <p:pic>
        <p:nvPicPr>
          <p:cNvPr id="4" name="Image 3"/>
          <p:cNvPicPr>
            <a:picLocks noChangeAspect="1"/>
          </p:cNvPicPr>
          <p:nvPr/>
        </p:nvPicPr>
        <p:blipFill>
          <a:blip r:embed="rId2"/>
          <a:stretch>
            <a:fillRect/>
          </a:stretch>
        </p:blipFill>
        <p:spPr>
          <a:xfrm>
            <a:off x="1919535" y="1412775"/>
            <a:ext cx="8024229" cy="4824537"/>
          </a:xfrm>
          <a:prstGeom prst="rect">
            <a:avLst/>
          </a:prstGeom>
        </p:spPr>
      </p:pic>
    </p:spTree>
    <p:extLst>
      <p:ext uri="{BB962C8B-B14F-4D97-AF65-F5344CB8AC3E}">
        <p14:creationId xmlns:p14="http://schemas.microsoft.com/office/powerpoint/2010/main" val="2339706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897CC4A1-6898-425D-9D6D-4416449E5323}" type="slidenum">
              <a:rPr lang="fr-FR" smtClean="0"/>
              <a:t>16</a:t>
            </a:fld>
            <a:endParaRPr lang="fr-FR"/>
          </a:p>
        </p:txBody>
      </p:sp>
      <p:pic>
        <p:nvPicPr>
          <p:cNvPr id="3" name="Image 2"/>
          <p:cNvPicPr>
            <a:picLocks noChangeAspect="1"/>
          </p:cNvPicPr>
          <p:nvPr/>
        </p:nvPicPr>
        <p:blipFill>
          <a:blip r:embed="rId2"/>
          <a:stretch>
            <a:fillRect/>
          </a:stretch>
        </p:blipFill>
        <p:spPr>
          <a:xfrm>
            <a:off x="119336" y="1412776"/>
            <a:ext cx="6687104" cy="3946302"/>
          </a:xfrm>
          <a:prstGeom prst="rect">
            <a:avLst/>
          </a:prstGeom>
        </p:spPr>
      </p:pic>
      <p:pic>
        <p:nvPicPr>
          <p:cNvPr id="4" name="Image 3"/>
          <p:cNvPicPr>
            <a:picLocks noChangeAspect="1"/>
          </p:cNvPicPr>
          <p:nvPr/>
        </p:nvPicPr>
        <p:blipFill>
          <a:blip r:embed="rId3"/>
          <a:stretch>
            <a:fillRect/>
          </a:stretch>
        </p:blipFill>
        <p:spPr>
          <a:xfrm>
            <a:off x="5393499" y="2564904"/>
            <a:ext cx="6657089" cy="3907319"/>
          </a:xfrm>
          <a:prstGeom prst="rect">
            <a:avLst/>
          </a:prstGeom>
        </p:spPr>
      </p:pic>
    </p:spTree>
    <p:extLst>
      <p:ext uri="{BB962C8B-B14F-4D97-AF65-F5344CB8AC3E}">
        <p14:creationId xmlns:p14="http://schemas.microsoft.com/office/powerpoint/2010/main" val="1675862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bwMode="auto">
          <a:xfrm>
            <a:off x="9403547" y="1484784"/>
            <a:ext cx="1531785" cy="3172610"/>
          </a:xfrm>
          <a:prstGeom prst="rect">
            <a:avLst/>
          </a:prstGeom>
          <a:no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fr-FR" sz="2400" b="0" i="0" u="none" strike="noStrike" cap="none" normalizeH="0" baseline="0" smtClean="0">
              <a:ln>
                <a:noFill/>
              </a:ln>
              <a:solidFill>
                <a:schemeClr val="bg1"/>
              </a:solidFill>
              <a:effectLst/>
              <a:latin typeface="Times New Roman" pitchFamily="16" charset="0"/>
              <a:cs typeface="Lucida Sans Unicode" pitchFamily="32" charset="0"/>
            </a:endParaRPr>
          </a:p>
        </p:txBody>
      </p:sp>
      <p:sp>
        <p:nvSpPr>
          <p:cNvPr id="8" name="Rectangle 11"/>
          <p:cNvSpPr txBox="1">
            <a:spLocks noChangeArrowheads="1"/>
          </p:cNvSpPr>
          <p:nvPr/>
        </p:nvSpPr>
        <p:spPr>
          <a:xfrm>
            <a:off x="623392" y="1988840"/>
            <a:ext cx="10961348" cy="4320480"/>
          </a:xfrm>
          <a:prstGeom prst="rect">
            <a:avLst/>
          </a:prstGeom>
        </p:spPr>
        <p:txBody>
          <a:bodyPr/>
          <a:lstStyle>
            <a:lvl1pPr marL="342900" indent="-342900" algn="l" defTabSz="449263" rtl="0" eaLnBrk="1" fontAlgn="base" hangingPunct="1">
              <a:spcBef>
                <a:spcPts val="800"/>
              </a:spcBef>
              <a:spcAft>
                <a:spcPct val="0"/>
              </a:spcAft>
              <a:buClr>
                <a:srgbClr val="000000"/>
              </a:buClr>
              <a:buSzPct val="100000"/>
              <a:buFont typeface="Times New Roman" pitchFamily="18" charset="0"/>
              <a:defRPr sz="2600">
                <a:solidFill>
                  <a:srgbClr val="000000"/>
                </a:solidFill>
                <a:latin typeface="+mn-lt"/>
                <a:ea typeface="+mn-ea"/>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defRPr sz="2400">
                <a:solidFill>
                  <a:srgbClr val="000000"/>
                </a:solidFill>
                <a:latin typeface="Arial Narrow" pitchFamily="32" charset="0"/>
                <a:cs typeface="+mn-cs"/>
              </a:defRPr>
            </a:lvl2pPr>
            <a:lvl3pPr marL="1143000" indent="-228600" algn="l" defTabSz="449263" rtl="0" eaLnBrk="1" fontAlgn="base" hangingPunct="1">
              <a:spcBef>
                <a:spcPts val="600"/>
              </a:spcBef>
              <a:spcAft>
                <a:spcPct val="0"/>
              </a:spcAft>
              <a:buClr>
                <a:srgbClr val="000000"/>
              </a:buClr>
              <a:buSzPct val="100000"/>
              <a:buFont typeface="Times New Roman" pitchFamily="18" charset="0"/>
              <a:defRPr sz="2200">
                <a:solidFill>
                  <a:srgbClr val="000000"/>
                </a:solidFill>
                <a:latin typeface="Arial Narrow" pitchFamily="32" charset="0"/>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defRPr sz="1800">
                <a:solidFill>
                  <a:srgbClr val="000000"/>
                </a:solidFill>
                <a:latin typeface="Arial Narrow" pitchFamily="32" charset="0"/>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Narrow" pitchFamily="32" charset="0"/>
                <a:cs typeface="+mn-cs"/>
              </a:defRPr>
            </a:lvl9pPr>
          </a:lstStyle>
          <a:p>
            <a:pPr marL="457200" lvl="0" indent="-457200">
              <a:buFont typeface="Arial" panose="020B0604020202020204" pitchFamily="34" charset="0"/>
              <a:buChar char="•"/>
            </a:pPr>
            <a:r>
              <a:rPr lang="fr-FR" sz="3200" dirty="0" smtClean="0"/>
              <a:t>La </a:t>
            </a:r>
            <a:r>
              <a:rPr lang="fr-FR" sz="3200" dirty="0"/>
              <a:t>matinée articulée autour de </a:t>
            </a:r>
            <a:r>
              <a:rPr lang="fr-FR" sz="3200" dirty="0">
                <a:solidFill>
                  <a:srgbClr val="7030A0"/>
                </a:solidFill>
              </a:rPr>
              <a:t>témoignages d’ODG et de professionnels</a:t>
            </a:r>
            <a:r>
              <a:rPr lang="fr-FR" sz="3200" dirty="0"/>
              <a:t> sur la création de valeur ;</a:t>
            </a:r>
          </a:p>
          <a:p>
            <a:pPr marL="457200" lvl="0" indent="-457200">
              <a:buFont typeface="Arial" panose="020B0604020202020204" pitchFamily="34" charset="0"/>
              <a:buChar char="•"/>
            </a:pPr>
            <a:r>
              <a:rPr lang="fr-FR" sz="3200" dirty="0"/>
              <a:t>L’après-midi consacré à la réalisation de 6 ateliers d’échanges et de partage d’expérience entre </a:t>
            </a:r>
            <a:r>
              <a:rPr lang="fr-FR" sz="3200" dirty="0" smtClean="0"/>
              <a:t>ODG / </a:t>
            </a:r>
            <a:r>
              <a:rPr lang="fr-FR" sz="3200" dirty="0" smtClean="0">
                <a:solidFill>
                  <a:srgbClr val="7030A0"/>
                </a:solidFill>
              </a:rPr>
              <a:t>flash </a:t>
            </a:r>
            <a:r>
              <a:rPr lang="fr-FR" sz="3200" dirty="0" err="1" smtClean="0">
                <a:solidFill>
                  <a:srgbClr val="7030A0"/>
                </a:solidFill>
              </a:rPr>
              <a:t>co</a:t>
            </a:r>
            <a:r>
              <a:rPr lang="fr-FR" sz="3200" dirty="0" smtClean="0">
                <a:solidFill>
                  <a:srgbClr val="7030A0"/>
                </a:solidFill>
              </a:rPr>
              <a:t>-développement.</a:t>
            </a:r>
          </a:p>
          <a:p>
            <a:pPr marL="457200" lvl="0" indent="-457200">
              <a:buFont typeface="Arial" panose="020B0604020202020204" pitchFamily="34" charset="0"/>
              <a:buChar char="•"/>
            </a:pPr>
            <a:r>
              <a:rPr lang="fr-FR" sz="3200" dirty="0" smtClean="0"/>
              <a:t>Animation par Olivier </a:t>
            </a:r>
            <a:r>
              <a:rPr lang="fr-FR" sz="3200" dirty="0"/>
              <a:t>Beucherie </a:t>
            </a:r>
            <a:r>
              <a:rPr lang="fr-FR" sz="2800" dirty="0" smtClean="0"/>
              <a:t>(consultant</a:t>
            </a:r>
            <a:r>
              <a:rPr lang="fr-FR" sz="2800" dirty="0"/>
              <a:t>, expert en marketing et stratégie de développement agricole et </a:t>
            </a:r>
            <a:r>
              <a:rPr lang="fr-FR" sz="2800" dirty="0" smtClean="0"/>
              <a:t>agro-alimentaire)</a:t>
            </a:r>
            <a:endParaRPr lang="fr-FR" sz="2800" dirty="0"/>
          </a:p>
          <a:p>
            <a:pPr lvl="1" algn="just">
              <a:buFont typeface="Arial" pitchFamily="34" charset="0"/>
              <a:buChar char="•"/>
            </a:pPr>
            <a:endParaRPr lang="fr-FR" sz="2800" dirty="0">
              <a:solidFill>
                <a:schemeClr val="tx1"/>
              </a:solidFill>
              <a:latin typeface="+mn-lt"/>
              <a:cs typeface="Arial" panose="020B0604020202020204" pitchFamily="34" charset="0"/>
            </a:endParaRPr>
          </a:p>
          <a:p>
            <a:pPr lvl="1" algn="just">
              <a:buFont typeface="Arial" pitchFamily="34" charset="0"/>
              <a:buChar char="•"/>
            </a:pPr>
            <a:endParaRPr lang="fr-FR" sz="2800" dirty="0">
              <a:solidFill>
                <a:schemeClr val="tx1"/>
              </a:solidFill>
              <a:latin typeface="+mn-lt"/>
              <a:cs typeface="Arial" panose="020B0604020202020204" pitchFamily="34" charset="0"/>
              <a:sym typeface="Wingdings" pitchFamily="2" charset="2"/>
            </a:endParaRPr>
          </a:p>
        </p:txBody>
      </p:sp>
      <p:sp>
        <p:nvSpPr>
          <p:cNvPr id="2" name="Espace réservé du numéro de diapositive 1"/>
          <p:cNvSpPr>
            <a:spLocks noGrp="1"/>
          </p:cNvSpPr>
          <p:nvPr>
            <p:ph type="sldNum" sz="quarter" idx="4"/>
          </p:nvPr>
        </p:nvSpPr>
        <p:spPr/>
        <p:txBody>
          <a:bodyPr/>
          <a:lstStyle/>
          <a:p>
            <a:fld id="{897CC4A1-6898-425D-9D6D-4416449E5323}" type="slidenum">
              <a:rPr lang="fr-FR" smtClean="0"/>
              <a:t>2</a:t>
            </a:fld>
            <a:endParaRPr lang="fr-FR"/>
          </a:p>
        </p:txBody>
      </p:sp>
      <p:sp>
        <p:nvSpPr>
          <p:cNvPr id="3" name="Rectangle 2"/>
          <p:cNvSpPr/>
          <p:nvPr/>
        </p:nvSpPr>
        <p:spPr>
          <a:xfrm>
            <a:off x="3791744" y="336914"/>
            <a:ext cx="8064896" cy="1200329"/>
          </a:xfrm>
          <a:prstGeom prst="rect">
            <a:avLst/>
          </a:prstGeom>
        </p:spPr>
        <p:txBody>
          <a:bodyPr wrap="square">
            <a:spAutoFit/>
          </a:bodyPr>
          <a:lstStyle/>
          <a:p>
            <a:r>
              <a:rPr lang="fr-FR" sz="3600" b="1" dirty="0">
                <a:solidFill>
                  <a:srgbClr val="7030A0"/>
                </a:solidFill>
                <a:latin typeface="+mj-lt"/>
              </a:rPr>
              <a:t>Thématique « La création de valeur des produits sous SIQO »</a:t>
            </a:r>
          </a:p>
        </p:txBody>
      </p:sp>
    </p:spTree>
    <p:extLst>
      <p:ext uri="{BB962C8B-B14F-4D97-AF65-F5344CB8AC3E}">
        <p14:creationId xmlns:p14="http://schemas.microsoft.com/office/powerpoint/2010/main" val="224176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u numéro de diapositive 3"/>
          <p:cNvSpPr>
            <a:spLocks noGrp="1"/>
          </p:cNvSpPr>
          <p:nvPr>
            <p:ph type="sldNum" sz="quarter" idx="4"/>
          </p:nvPr>
        </p:nvSpPr>
        <p:spPr/>
        <p:txBody>
          <a:bodyPr/>
          <a:lstStyle/>
          <a:p>
            <a:fld id="{897CC4A1-6898-425D-9D6D-4416449E5323}" type="slidenum">
              <a:rPr lang="fr-FR" smtClean="0"/>
              <a:t>3</a:t>
            </a:fld>
            <a:endParaRPr lang="fr-FR"/>
          </a:p>
        </p:txBody>
      </p:sp>
      <p:pic>
        <p:nvPicPr>
          <p:cNvPr id="7" name="Image 6"/>
          <p:cNvPicPr>
            <a:picLocks noChangeAspect="1"/>
          </p:cNvPicPr>
          <p:nvPr/>
        </p:nvPicPr>
        <p:blipFill>
          <a:blip r:embed="rId2"/>
          <a:stretch>
            <a:fillRect/>
          </a:stretch>
        </p:blipFill>
        <p:spPr>
          <a:xfrm>
            <a:off x="1531368" y="1124744"/>
            <a:ext cx="9289032" cy="5152156"/>
          </a:xfrm>
          <a:prstGeom prst="rect">
            <a:avLst/>
          </a:prstGeom>
        </p:spPr>
      </p:pic>
    </p:spTree>
    <p:extLst>
      <p:ext uri="{BB962C8B-B14F-4D97-AF65-F5344CB8AC3E}">
        <p14:creationId xmlns:p14="http://schemas.microsoft.com/office/powerpoint/2010/main" val="2788379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a:p>
        </p:txBody>
      </p:sp>
      <p:sp>
        <p:nvSpPr>
          <p:cNvPr id="4" name="Espace réservé du numéro de diapositive 3"/>
          <p:cNvSpPr>
            <a:spLocks noGrp="1"/>
          </p:cNvSpPr>
          <p:nvPr>
            <p:ph type="sldNum" sz="quarter" idx="4"/>
          </p:nvPr>
        </p:nvSpPr>
        <p:spPr/>
        <p:txBody>
          <a:bodyPr/>
          <a:lstStyle/>
          <a:p>
            <a:fld id="{897CC4A1-6898-425D-9D6D-4416449E5323}" type="slidenum">
              <a:rPr lang="fr-FR" smtClean="0"/>
              <a:t>4</a:t>
            </a:fld>
            <a:endParaRPr lang="fr-FR"/>
          </a:p>
        </p:txBody>
      </p:sp>
      <p:sp>
        <p:nvSpPr>
          <p:cNvPr id="5" name="Rectangle 4"/>
          <p:cNvSpPr/>
          <p:nvPr/>
        </p:nvSpPr>
        <p:spPr>
          <a:xfrm>
            <a:off x="551384" y="1412776"/>
            <a:ext cx="11161240" cy="4832092"/>
          </a:xfrm>
          <a:prstGeom prst="rect">
            <a:avLst/>
          </a:prstGeom>
        </p:spPr>
        <p:txBody>
          <a:bodyPr wrap="square">
            <a:spAutoFit/>
          </a:bodyPr>
          <a:lstStyle/>
          <a:p>
            <a:pPr marL="457200" indent="-457200">
              <a:buFont typeface="Wingdings" panose="05000000000000000000" pitchFamily="2" charset="2"/>
              <a:buChar char="ü"/>
            </a:pPr>
            <a:r>
              <a:rPr lang="fr-FR" sz="2800" b="1" dirty="0"/>
              <a:t>Rémy Lecerf </a:t>
            </a:r>
            <a:r>
              <a:rPr lang="fr-FR" sz="2800" dirty="0"/>
              <a:t>(responsable Carrefour et grand témoin de la journée) </a:t>
            </a:r>
            <a:r>
              <a:rPr lang="fr-FR" sz="2800" dirty="0" smtClean="0"/>
              <a:t>: </a:t>
            </a:r>
            <a:r>
              <a:rPr lang="fr-FR" sz="2800" dirty="0" smtClean="0">
                <a:solidFill>
                  <a:srgbClr val="7030A0"/>
                </a:solidFill>
              </a:rPr>
              <a:t>perception </a:t>
            </a:r>
            <a:r>
              <a:rPr lang="fr-FR" sz="2800" dirty="0">
                <a:solidFill>
                  <a:srgbClr val="7030A0"/>
                </a:solidFill>
              </a:rPr>
              <a:t>de la GMS sur les ODG et les produits sous </a:t>
            </a:r>
            <a:r>
              <a:rPr lang="fr-FR" sz="2800" dirty="0" smtClean="0">
                <a:solidFill>
                  <a:srgbClr val="7030A0"/>
                </a:solidFill>
              </a:rPr>
              <a:t>SIQO</a:t>
            </a:r>
          </a:p>
          <a:p>
            <a:pPr marL="457200" indent="-457200">
              <a:buFont typeface="Wingdings" panose="05000000000000000000" pitchFamily="2" charset="2"/>
              <a:buChar char="ü"/>
            </a:pPr>
            <a:r>
              <a:rPr lang="fr-FR" sz="2800" b="1" dirty="0" smtClean="0"/>
              <a:t>Romain </a:t>
            </a:r>
            <a:r>
              <a:rPr lang="fr-FR" sz="2800" b="1" dirty="0"/>
              <a:t>Olivier</a:t>
            </a:r>
            <a:r>
              <a:rPr lang="fr-FR" sz="2800" dirty="0"/>
              <a:t>, </a:t>
            </a:r>
            <a:r>
              <a:rPr lang="fr-FR" sz="2800" dirty="0" smtClean="0"/>
              <a:t>affineur fromager : </a:t>
            </a:r>
            <a:r>
              <a:rPr lang="fr-FR" sz="2800" dirty="0" smtClean="0">
                <a:solidFill>
                  <a:srgbClr val="7030A0"/>
                </a:solidFill>
              </a:rPr>
              <a:t>vision </a:t>
            </a:r>
            <a:r>
              <a:rPr lang="fr-FR" sz="2800" dirty="0">
                <a:solidFill>
                  <a:srgbClr val="7030A0"/>
                </a:solidFill>
              </a:rPr>
              <a:t>des artisans </a:t>
            </a:r>
            <a:endParaRPr lang="fr-FR" sz="2800" dirty="0" smtClean="0">
              <a:solidFill>
                <a:srgbClr val="7030A0"/>
              </a:solidFill>
            </a:endParaRPr>
          </a:p>
          <a:p>
            <a:pPr marL="457200" indent="-457200">
              <a:buFont typeface="Wingdings" panose="05000000000000000000" pitchFamily="2" charset="2"/>
              <a:buChar char="ü"/>
            </a:pPr>
            <a:r>
              <a:rPr lang="fr-FR" sz="2800" b="1" dirty="0" smtClean="0"/>
              <a:t>Ophélie </a:t>
            </a:r>
            <a:r>
              <a:rPr lang="fr-FR" sz="2800" b="1" dirty="0"/>
              <a:t>Ragot </a:t>
            </a:r>
            <a:r>
              <a:rPr lang="fr-FR" sz="2800" dirty="0"/>
              <a:t>(ODG Vendée Qualité) </a:t>
            </a:r>
            <a:r>
              <a:rPr lang="fr-FR" sz="2800" dirty="0" smtClean="0"/>
              <a:t>: </a:t>
            </a:r>
            <a:r>
              <a:rPr lang="fr-FR" sz="2800" dirty="0">
                <a:solidFill>
                  <a:srgbClr val="7030A0"/>
                </a:solidFill>
              </a:rPr>
              <a:t>les atouts et les contraintes d’un ODG multi-produits et multi-SIQO </a:t>
            </a:r>
            <a:endParaRPr lang="fr-FR" sz="2800" dirty="0" smtClean="0">
              <a:solidFill>
                <a:srgbClr val="7030A0"/>
              </a:solidFill>
            </a:endParaRPr>
          </a:p>
          <a:p>
            <a:pPr marL="457200" indent="-457200">
              <a:buFont typeface="Wingdings" panose="05000000000000000000" pitchFamily="2" charset="2"/>
              <a:buChar char="ü"/>
            </a:pPr>
            <a:r>
              <a:rPr lang="fr-FR" sz="2800" b="1" dirty="0" smtClean="0"/>
              <a:t>Jean </a:t>
            </a:r>
            <a:r>
              <a:rPr lang="fr-FR" sz="2800" b="1" dirty="0"/>
              <a:t>Stéphane Blanchard </a:t>
            </a:r>
            <a:r>
              <a:rPr lang="fr-FR" sz="2800" dirty="0"/>
              <a:t>(</a:t>
            </a:r>
            <a:r>
              <a:rPr lang="fr-FR" sz="2800" dirty="0" err="1" smtClean="0"/>
              <a:t>AgroQualité</a:t>
            </a:r>
            <a:r>
              <a:rPr lang="fr-FR" sz="2800" dirty="0" smtClean="0"/>
              <a:t>) : </a:t>
            </a:r>
            <a:r>
              <a:rPr lang="fr-FR" sz="2800" dirty="0" smtClean="0">
                <a:solidFill>
                  <a:srgbClr val="7030A0"/>
                </a:solidFill>
              </a:rPr>
              <a:t>présentation de la Fédération des Filières Qualité des Pays de la Loire et intérêt </a:t>
            </a:r>
            <a:r>
              <a:rPr lang="fr-FR" sz="2800" dirty="0">
                <a:solidFill>
                  <a:srgbClr val="7030A0"/>
                </a:solidFill>
              </a:rPr>
              <a:t>de mutualiser les moyens des ODG pour mener des actions communes</a:t>
            </a:r>
            <a:r>
              <a:rPr lang="fr-FR" sz="2800" dirty="0"/>
              <a:t> </a:t>
            </a:r>
            <a:r>
              <a:rPr lang="fr-FR" sz="2800" dirty="0" smtClean="0"/>
              <a:t>avec le témoignage de </a:t>
            </a:r>
            <a:r>
              <a:rPr lang="fr-FR" sz="2800" dirty="0"/>
              <a:t>Justin </a:t>
            </a:r>
            <a:r>
              <a:rPr lang="fr-FR" sz="2800" dirty="0" smtClean="0"/>
              <a:t>LALLOUET-JONAS </a:t>
            </a:r>
            <a:r>
              <a:rPr lang="fr-FR" sz="2800" dirty="0"/>
              <a:t>(directeur du Syndicat des Vins IGP Val de Loire</a:t>
            </a:r>
            <a:r>
              <a:rPr lang="fr-FR" sz="2800" dirty="0" smtClean="0"/>
              <a:t>)</a:t>
            </a:r>
            <a:endParaRPr lang="fr-FR" sz="2800" dirty="0"/>
          </a:p>
        </p:txBody>
      </p:sp>
      <p:sp>
        <p:nvSpPr>
          <p:cNvPr id="6" name="Rectangle 5"/>
          <p:cNvSpPr/>
          <p:nvPr/>
        </p:nvSpPr>
        <p:spPr>
          <a:xfrm>
            <a:off x="4511824" y="229061"/>
            <a:ext cx="6096000" cy="646331"/>
          </a:xfrm>
          <a:prstGeom prst="rect">
            <a:avLst/>
          </a:prstGeom>
        </p:spPr>
        <p:txBody>
          <a:bodyPr>
            <a:spAutoFit/>
          </a:bodyPr>
          <a:lstStyle/>
          <a:p>
            <a:pPr algn="r"/>
            <a:r>
              <a:rPr lang="fr-FR" sz="3600" b="1" dirty="0" smtClean="0">
                <a:solidFill>
                  <a:srgbClr val="7030A0"/>
                </a:solidFill>
                <a:latin typeface="+mn-lt"/>
              </a:rPr>
              <a:t>Témoignages du matin</a:t>
            </a:r>
            <a:endParaRPr lang="fr-FR" sz="3600" dirty="0">
              <a:solidFill>
                <a:srgbClr val="7030A0"/>
              </a:solidFill>
              <a:latin typeface="+mn-lt"/>
            </a:endParaRPr>
          </a:p>
        </p:txBody>
      </p:sp>
    </p:spTree>
    <p:extLst>
      <p:ext uri="{BB962C8B-B14F-4D97-AF65-F5344CB8AC3E}">
        <p14:creationId xmlns:p14="http://schemas.microsoft.com/office/powerpoint/2010/main" val="2619716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D42B8D-948B-B207-8B89-6770A39809D0}"/>
              </a:ext>
            </a:extLst>
          </p:cNvPr>
          <p:cNvSpPr>
            <a:spLocks noGrp="1"/>
          </p:cNvSpPr>
          <p:nvPr>
            <p:ph type="title"/>
          </p:nvPr>
        </p:nvSpPr>
        <p:spPr>
          <a:xfrm>
            <a:off x="691470" y="980728"/>
            <a:ext cx="10852052" cy="1325563"/>
          </a:xfrm>
        </p:spPr>
        <p:txBody>
          <a:bodyPr>
            <a:noAutofit/>
          </a:bodyPr>
          <a:lstStyle/>
          <a:p>
            <a:r>
              <a:rPr lang="fr-FR" sz="2800" b="1" dirty="0"/>
              <a:t>Analyse des freins au développement d’un label rouge plant de rosier dans un marché complexe et en forte décroissance. Pistes de réflexions partagées</a:t>
            </a:r>
          </a:p>
        </p:txBody>
      </p:sp>
      <p:sp>
        <p:nvSpPr>
          <p:cNvPr id="3" name="Espace réservé du contenu 2">
            <a:extLst>
              <a:ext uri="{FF2B5EF4-FFF2-40B4-BE49-F238E27FC236}">
                <a16:creationId xmlns:a16="http://schemas.microsoft.com/office/drawing/2014/main" id="{7FB78869-1370-DF70-00B2-DEB89BA10D25}"/>
              </a:ext>
            </a:extLst>
          </p:cNvPr>
          <p:cNvSpPr>
            <a:spLocks noGrp="1"/>
          </p:cNvSpPr>
          <p:nvPr>
            <p:ph idx="1"/>
          </p:nvPr>
        </p:nvSpPr>
        <p:spPr>
          <a:xfrm>
            <a:off x="250257" y="2492896"/>
            <a:ext cx="11734479" cy="4248471"/>
          </a:xfrm>
        </p:spPr>
        <p:txBody>
          <a:bodyPr>
            <a:normAutofit/>
          </a:bodyPr>
          <a:lstStyle/>
          <a:p>
            <a:pPr marL="800100" lvl="1" indent="-342900">
              <a:buFont typeface="Wingdings" panose="05000000000000000000" pitchFamily="2" charset="2"/>
              <a:buChar char="Ø"/>
            </a:pPr>
            <a:r>
              <a:rPr lang="fr-FR" b="1" dirty="0" smtClean="0"/>
              <a:t>Avoir les données fines du </a:t>
            </a:r>
            <a:r>
              <a:rPr lang="fr-FR" b="1" dirty="0"/>
              <a:t>marché</a:t>
            </a:r>
            <a:r>
              <a:rPr lang="fr-FR" dirty="0"/>
              <a:t> </a:t>
            </a:r>
            <a:r>
              <a:rPr lang="fr-FR" dirty="0" smtClean="0"/>
              <a:t>: réflexions </a:t>
            </a:r>
            <a:r>
              <a:rPr lang="fr-FR" dirty="0"/>
              <a:t>sur le marché pertinent, la cible </a:t>
            </a:r>
            <a:r>
              <a:rPr lang="fr-FR" dirty="0" smtClean="0"/>
              <a:t>clients (acheteurs et consommateurs) et leurs usages, la segmentation recherchée…</a:t>
            </a:r>
          </a:p>
          <a:p>
            <a:pPr marL="800100" lvl="1" indent="-342900">
              <a:buFont typeface="Wingdings" panose="05000000000000000000" pitchFamily="2" charset="2"/>
              <a:buChar char="Ø"/>
            </a:pPr>
            <a:r>
              <a:rPr lang="fr-FR" b="1" dirty="0" smtClean="0"/>
              <a:t>Adapter </a:t>
            </a:r>
            <a:r>
              <a:rPr lang="fr-FR" b="1" dirty="0"/>
              <a:t>le cahier des charges </a:t>
            </a:r>
            <a:r>
              <a:rPr lang="fr-FR" dirty="0" smtClean="0"/>
              <a:t>à ces données (y compris d’un point de vue technique)</a:t>
            </a:r>
            <a:endParaRPr lang="fr-FR" dirty="0"/>
          </a:p>
          <a:p>
            <a:pPr marL="800100" lvl="1" indent="-342900">
              <a:buFont typeface="Wingdings" panose="05000000000000000000" pitchFamily="2" charset="2"/>
              <a:buChar char="Ø"/>
            </a:pPr>
            <a:r>
              <a:rPr lang="fr-FR" b="1" dirty="0"/>
              <a:t>Diversifier et sécuriser les canaux de distribution </a:t>
            </a:r>
            <a:r>
              <a:rPr lang="fr-FR" dirty="0"/>
              <a:t>(jardineries et </a:t>
            </a:r>
            <a:r>
              <a:rPr lang="fr-FR" dirty="0" smtClean="0"/>
              <a:t>bien au-delà</a:t>
            </a:r>
            <a:r>
              <a:rPr lang="fr-FR" dirty="0"/>
              <a:t>)</a:t>
            </a:r>
          </a:p>
          <a:p>
            <a:pPr marL="800100" lvl="1" indent="-342900">
              <a:buFont typeface="Wingdings" panose="05000000000000000000" pitchFamily="2" charset="2"/>
              <a:buChar char="Ø"/>
            </a:pPr>
            <a:r>
              <a:rPr lang="fr-FR" b="1" dirty="0"/>
              <a:t>Travailler </a:t>
            </a:r>
            <a:r>
              <a:rPr lang="fr-FR" b="1" dirty="0" smtClean="0"/>
              <a:t>sur une communication renforcée</a:t>
            </a:r>
            <a:r>
              <a:rPr lang="fr-FR" dirty="0" smtClean="0"/>
              <a:t> (</a:t>
            </a:r>
            <a:r>
              <a:rPr lang="fr-FR" dirty="0" err="1" smtClean="0"/>
              <a:t>re</a:t>
            </a:r>
            <a:r>
              <a:rPr lang="fr-FR" dirty="0" smtClean="0"/>
              <a:t>-puiser dans la symbolique de ce produit – la rose, coller aux attentes sociétales notamment d’origine et durabilité…)</a:t>
            </a:r>
            <a:endParaRPr lang="fr-FR" b="1" dirty="0" smtClean="0"/>
          </a:p>
          <a:p>
            <a:pPr marL="800100" lvl="1" indent="-342900">
              <a:buFont typeface="Wingdings" panose="05000000000000000000" pitchFamily="2" charset="2"/>
              <a:buChar char="Ø"/>
            </a:pPr>
            <a:r>
              <a:rPr lang="fr-FR" b="1" dirty="0" smtClean="0"/>
              <a:t>Bâtir une organisation et gouvernance collective </a:t>
            </a:r>
            <a:r>
              <a:rPr lang="fr-FR" dirty="0" smtClean="0"/>
              <a:t>au service de la stratégie marketing et commerciale</a:t>
            </a:r>
          </a:p>
          <a:p>
            <a:pPr lvl="1"/>
            <a:r>
              <a:rPr lang="fr-FR" i="1" dirty="0" smtClean="0"/>
              <a:t>Dépasser le constat : « on fait des choses bien mais personne ne le sait »</a:t>
            </a:r>
            <a:endParaRPr lang="fr-FR" i="1" dirty="0"/>
          </a:p>
        </p:txBody>
      </p:sp>
    </p:spTree>
    <p:extLst>
      <p:ext uri="{BB962C8B-B14F-4D97-AF65-F5344CB8AC3E}">
        <p14:creationId xmlns:p14="http://schemas.microsoft.com/office/powerpoint/2010/main" val="1345939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FFD00-7538-EA95-E240-D790AB6D5D4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94A6A9E-71D3-E397-D613-05CA3D64FAFF}"/>
              </a:ext>
            </a:extLst>
          </p:cNvPr>
          <p:cNvSpPr>
            <a:spLocks noGrp="1"/>
          </p:cNvSpPr>
          <p:nvPr>
            <p:ph type="title"/>
          </p:nvPr>
        </p:nvSpPr>
        <p:spPr>
          <a:xfrm>
            <a:off x="835124" y="1196752"/>
            <a:ext cx="10831068" cy="1325563"/>
          </a:xfrm>
        </p:spPr>
        <p:txBody>
          <a:bodyPr>
            <a:noAutofit/>
          </a:bodyPr>
          <a:lstStyle/>
          <a:p>
            <a:r>
              <a:rPr lang="fr-FR" sz="3200" dirty="0"/>
              <a:t>Difficultés de gouvernance d’un ODG qui évolue (filière vin Montlouis). Comment remobiliser et impliquer les jeunes générations ? </a:t>
            </a:r>
            <a:r>
              <a:rPr lang="fr-FR" sz="3200" dirty="0" smtClean="0"/>
              <a:t>Collectif/individuel ?</a:t>
            </a:r>
            <a:endParaRPr lang="fr-FR" sz="3200" dirty="0"/>
          </a:p>
        </p:txBody>
      </p:sp>
      <p:sp>
        <p:nvSpPr>
          <p:cNvPr id="3" name="Espace réservé du contenu 2">
            <a:extLst>
              <a:ext uri="{FF2B5EF4-FFF2-40B4-BE49-F238E27FC236}">
                <a16:creationId xmlns:a16="http://schemas.microsoft.com/office/drawing/2014/main" id="{C56D77DB-FAF2-E0D1-DCDF-614AA22E0375}"/>
              </a:ext>
            </a:extLst>
          </p:cNvPr>
          <p:cNvSpPr>
            <a:spLocks noGrp="1"/>
          </p:cNvSpPr>
          <p:nvPr>
            <p:ph idx="1"/>
          </p:nvPr>
        </p:nvSpPr>
        <p:spPr>
          <a:xfrm>
            <a:off x="513554" y="2996952"/>
            <a:ext cx="11146536" cy="3240359"/>
          </a:xfrm>
        </p:spPr>
        <p:txBody>
          <a:bodyPr>
            <a:normAutofit/>
          </a:bodyPr>
          <a:lstStyle/>
          <a:p>
            <a:pPr marL="914400" lvl="1" indent="-457200">
              <a:buFont typeface="Wingdings" panose="05000000000000000000" pitchFamily="2" charset="2"/>
              <a:buChar char="Ø"/>
            </a:pPr>
            <a:r>
              <a:rPr lang="fr-FR" sz="2800" dirty="0" smtClean="0"/>
              <a:t>Embauche </a:t>
            </a:r>
            <a:r>
              <a:rPr lang="fr-FR" sz="2800" dirty="0"/>
              <a:t>d’une personne pour </a:t>
            </a:r>
            <a:r>
              <a:rPr lang="fr-FR" sz="2800" b="1" dirty="0"/>
              <a:t>dynamiser le collectif</a:t>
            </a:r>
          </a:p>
          <a:p>
            <a:pPr marL="914400" lvl="1" indent="-457200">
              <a:buFont typeface="Wingdings" panose="05000000000000000000" pitchFamily="2" charset="2"/>
              <a:buChar char="Ø"/>
            </a:pPr>
            <a:r>
              <a:rPr lang="fr-FR" sz="2800" dirty="0"/>
              <a:t>Team building pour </a:t>
            </a:r>
            <a:r>
              <a:rPr lang="fr-FR" sz="2800" b="1" dirty="0"/>
              <a:t>faire collectif</a:t>
            </a:r>
            <a:r>
              <a:rPr lang="fr-FR" sz="2800" dirty="0"/>
              <a:t>, activités de détente, nourrir les AG avec des visites</a:t>
            </a:r>
          </a:p>
          <a:p>
            <a:pPr marL="914400" lvl="1" indent="-457200">
              <a:buFont typeface="Wingdings" panose="05000000000000000000" pitchFamily="2" charset="2"/>
              <a:buChar char="Ø"/>
            </a:pPr>
            <a:r>
              <a:rPr lang="fr-FR" sz="2800" dirty="0"/>
              <a:t>Ajouter de l’évènementiel, valoriser </a:t>
            </a:r>
            <a:r>
              <a:rPr lang="fr-FR" sz="2800" b="1" dirty="0"/>
              <a:t>le côté fédérateur</a:t>
            </a:r>
          </a:p>
          <a:p>
            <a:pPr marL="914400" lvl="1" indent="-457200">
              <a:buFont typeface="Wingdings" panose="05000000000000000000" pitchFamily="2" charset="2"/>
              <a:buChar char="Ø"/>
            </a:pPr>
            <a:r>
              <a:rPr lang="fr-FR" sz="2800" dirty="0"/>
              <a:t>Retravailler les missions et l’organisation au sein de l’ODG</a:t>
            </a:r>
          </a:p>
          <a:p>
            <a:pPr marL="914400" lvl="1" indent="-457200">
              <a:buFont typeface="Wingdings" panose="05000000000000000000" pitchFamily="2" charset="2"/>
              <a:buChar char="Ø"/>
            </a:pPr>
            <a:r>
              <a:rPr lang="fr-FR" sz="2800" dirty="0"/>
              <a:t>Audit pour </a:t>
            </a:r>
            <a:r>
              <a:rPr lang="fr-FR" sz="2800" b="1" dirty="0"/>
              <a:t>mieux comprendre les attentes des producteurs </a:t>
            </a:r>
            <a:r>
              <a:rPr lang="fr-FR" sz="2800" dirty="0"/>
              <a:t>pour l’ODG</a:t>
            </a:r>
          </a:p>
        </p:txBody>
      </p:sp>
    </p:spTree>
    <p:extLst>
      <p:ext uri="{BB962C8B-B14F-4D97-AF65-F5344CB8AC3E}">
        <p14:creationId xmlns:p14="http://schemas.microsoft.com/office/powerpoint/2010/main" val="3019741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u numéro de diapositive 3"/>
          <p:cNvSpPr>
            <a:spLocks noGrp="1"/>
          </p:cNvSpPr>
          <p:nvPr>
            <p:ph type="sldNum" sz="quarter" idx="4"/>
          </p:nvPr>
        </p:nvSpPr>
        <p:spPr/>
        <p:txBody>
          <a:bodyPr/>
          <a:lstStyle/>
          <a:p>
            <a:fld id="{897CC4A1-6898-425D-9D6D-4416449E5323}" type="slidenum">
              <a:rPr lang="fr-FR" smtClean="0"/>
              <a:t>7</a:t>
            </a:fld>
            <a:endParaRPr lang="fr-FR"/>
          </a:p>
        </p:txBody>
      </p:sp>
      <p:sp>
        <p:nvSpPr>
          <p:cNvPr id="5" name="Rectangle 4"/>
          <p:cNvSpPr/>
          <p:nvPr/>
        </p:nvSpPr>
        <p:spPr>
          <a:xfrm>
            <a:off x="1055440" y="2132856"/>
            <a:ext cx="10369152" cy="3046988"/>
          </a:xfrm>
          <a:prstGeom prst="rect">
            <a:avLst/>
          </a:prstGeom>
        </p:spPr>
        <p:txBody>
          <a:bodyPr wrap="square">
            <a:spAutoFit/>
          </a:bodyPr>
          <a:lstStyle/>
          <a:p>
            <a:pPr algn="ctr"/>
            <a:r>
              <a:rPr lang="fr-FR" sz="3200" dirty="0">
                <a:solidFill>
                  <a:srgbClr val="800080"/>
                </a:solidFill>
                <a:latin typeface="+mn-lt"/>
              </a:rPr>
              <a:t>Ateliers de l’après-midi </a:t>
            </a:r>
            <a:endParaRPr lang="fr-FR" sz="3200" dirty="0" smtClean="0">
              <a:solidFill>
                <a:srgbClr val="800080"/>
              </a:solidFill>
              <a:latin typeface="+mn-lt"/>
            </a:endParaRPr>
          </a:p>
          <a:p>
            <a:pPr algn="ctr"/>
            <a:endParaRPr lang="fr-FR" sz="3200" dirty="0">
              <a:solidFill>
                <a:srgbClr val="800080"/>
              </a:solidFill>
              <a:latin typeface="+mn-lt"/>
            </a:endParaRPr>
          </a:p>
          <a:p>
            <a:pPr algn="ctr"/>
            <a:r>
              <a:rPr lang="fr-FR" sz="3200" b="1" dirty="0">
                <a:solidFill>
                  <a:srgbClr val="800080"/>
                </a:solidFill>
                <a:latin typeface="+mn-lt"/>
              </a:rPr>
              <a:t>ECHANGES ENTRE ODG AUTOUR DE CAS CONCRETS </a:t>
            </a:r>
            <a:endParaRPr lang="fr-FR" sz="3200" b="1" dirty="0" smtClean="0">
              <a:solidFill>
                <a:srgbClr val="800080"/>
              </a:solidFill>
              <a:latin typeface="+mn-lt"/>
            </a:endParaRPr>
          </a:p>
          <a:p>
            <a:pPr algn="ctr"/>
            <a:r>
              <a:rPr lang="fr-FR" sz="3200" dirty="0" smtClean="0">
                <a:solidFill>
                  <a:srgbClr val="800080"/>
                </a:solidFill>
                <a:latin typeface="+mn-lt"/>
              </a:rPr>
              <a:t>Ateliers flash </a:t>
            </a:r>
            <a:r>
              <a:rPr lang="fr-FR" sz="3200" dirty="0" err="1" smtClean="0">
                <a:solidFill>
                  <a:srgbClr val="800080"/>
                </a:solidFill>
                <a:latin typeface="+mn-lt"/>
              </a:rPr>
              <a:t>co</a:t>
            </a:r>
            <a:r>
              <a:rPr lang="fr-FR" sz="3200" dirty="0" smtClean="0">
                <a:solidFill>
                  <a:srgbClr val="800080"/>
                </a:solidFill>
                <a:latin typeface="+mn-lt"/>
              </a:rPr>
              <a:t>-développement</a:t>
            </a:r>
          </a:p>
          <a:p>
            <a:pPr algn="ctr"/>
            <a:endParaRPr lang="fr-FR" sz="3200" dirty="0" smtClean="0">
              <a:solidFill>
                <a:srgbClr val="800080"/>
              </a:solidFill>
              <a:latin typeface="+mn-lt"/>
            </a:endParaRPr>
          </a:p>
          <a:p>
            <a:pPr algn="ctr"/>
            <a:r>
              <a:rPr lang="fr-FR" sz="3200" dirty="0" smtClean="0">
                <a:solidFill>
                  <a:srgbClr val="800080"/>
                </a:solidFill>
                <a:latin typeface="+mn-lt"/>
              </a:rPr>
              <a:t>propositions retenues par les ODG « clients »</a:t>
            </a:r>
          </a:p>
        </p:txBody>
      </p:sp>
    </p:spTree>
    <p:extLst>
      <p:ext uri="{BB962C8B-B14F-4D97-AF65-F5344CB8AC3E}">
        <p14:creationId xmlns:p14="http://schemas.microsoft.com/office/powerpoint/2010/main" val="320187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923211-8DEA-03A8-D538-DE371D6B95B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6625795-CC36-D773-F112-BA16AE2866FC}"/>
              </a:ext>
            </a:extLst>
          </p:cNvPr>
          <p:cNvSpPr>
            <a:spLocks noGrp="1"/>
          </p:cNvSpPr>
          <p:nvPr>
            <p:ph type="title"/>
          </p:nvPr>
        </p:nvSpPr>
        <p:spPr/>
        <p:txBody>
          <a:bodyPr>
            <a:normAutofit fontScale="90000"/>
          </a:bodyPr>
          <a:lstStyle/>
          <a:p>
            <a:endParaRPr lang="fr-FR" sz="3200" dirty="0"/>
          </a:p>
        </p:txBody>
      </p:sp>
      <p:sp>
        <p:nvSpPr>
          <p:cNvPr id="3" name="Espace réservé du contenu 2">
            <a:extLst>
              <a:ext uri="{FF2B5EF4-FFF2-40B4-BE49-F238E27FC236}">
                <a16:creationId xmlns:a16="http://schemas.microsoft.com/office/drawing/2014/main" id="{26B8A436-5887-E473-745A-61116D2D17A5}"/>
              </a:ext>
            </a:extLst>
          </p:cNvPr>
          <p:cNvSpPr>
            <a:spLocks noGrp="1"/>
          </p:cNvSpPr>
          <p:nvPr>
            <p:ph idx="1"/>
          </p:nvPr>
        </p:nvSpPr>
        <p:spPr>
          <a:xfrm>
            <a:off x="0" y="2348880"/>
            <a:ext cx="11580596" cy="4248472"/>
          </a:xfrm>
        </p:spPr>
        <p:txBody>
          <a:bodyPr>
            <a:normAutofit/>
          </a:bodyPr>
          <a:lstStyle/>
          <a:p>
            <a:pPr marL="914400" lvl="1" indent="-457200">
              <a:buFont typeface="Wingdings" panose="05000000000000000000" pitchFamily="2" charset="2"/>
              <a:buChar char="Ø"/>
            </a:pPr>
            <a:r>
              <a:rPr lang="fr-FR" sz="3200" dirty="0" smtClean="0"/>
              <a:t>Mieux </a:t>
            </a:r>
            <a:r>
              <a:rPr lang="fr-FR" sz="3200" dirty="0"/>
              <a:t>expliquer aux consommateurs le contenu des CDC, valeurs du label : via la </a:t>
            </a:r>
            <a:r>
              <a:rPr lang="fr-FR" sz="3200" b="1" dirty="0"/>
              <a:t>sensibilisation</a:t>
            </a:r>
            <a:r>
              <a:rPr lang="fr-FR" sz="3200" dirty="0"/>
              <a:t> des vendeurs en GMS + les clients via animations magasin</a:t>
            </a:r>
          </a:p>
          <a:p>
            <a:pPr marL="914400" lvl="1" indent="-457200">
              <a:buFont typeface="Wingdings" panose="05000000000000000000" pitchFamily="2" charset="2"/>
              <a:buChar char="Ø"/>
            </a:pPr>
            <a:r>
              <a:rPr lang="fr-FR" sz="3200" dirty="0"/>
              <a:t>Retravailler </a:t>
            </a:r>
            <a:r>
              <a:rPr lang="fr-FR" sz="3200" b="1" dirty="0"/>
              <a:t>les caractéristiques communicantes</a:t>
            </a:r>
            <a:r>
              <a:rPr lang="fr-FR" sz="3200" dirty="0"/>
              <a:t>, plus parlantes, plus </a:t>
            </a:r>
            <a:r>
              <a:rPr lang="fr-FR" sz="3200" dirty="0" smtClean="0"/>
              <a:t>évocatrices pour le consommateur, </a:t>
            </a:r>
            <a:r>
              <a:rPr lang="fr-FR" sz="3200" dirty="0"/>
              <a:t>avec valeurs de durabilité</a:t>
            </a:r>
          </a:p>
          <a:p>
            <a:pPr marL="914400" lvl="1" indent="-457200">
              <a:buFont typeface="Wingdings" panose="05000000000000000000" pitchFamily="2" charset="2"/>
              <a:buChar char="Ø"/>
            </a:pPr>
            <a:r>
              <a:rPr lang="fr-FR" sz="3200" dirty="0"/>
              <a:t>Revoir la </a:t>
            </a:r>
            <a:r>
              <a:rPr lang="fr-FR" sz="3200" b="1" dirty="0"/>
              <a:t>définition de la qualité supérieure</a:t>
            </a:r>
            <a:r>
              <a:rPr lang="fr-FR" sz="3200" dirty="0"/>
              <a:t>, sans la cantonner uniquement au sensoriel, en s’adaptant de façon agile</a:t>
            </a:r>
          </a:p>
        </p:txBody>
      </p:sp>
      <p:sp>
        <p:nvSpPr>
          <p:cNvPr id="6" name="Rectangle 5"/>
          <p:cNvSpPr/>
          <p:nvPr/>
        </p:nvSpPr>
        <p:spPr>
          <a:xfrm>
            <a:off x="3359696" y="476672"/>
            <a:ext cx="8568952" cy="1569660"/>
          </a:xfrm>
          <a:prstGeom prst="rect">
            <a:avLst/>
          </a:prstGeom>
        </p:spPr>
        <p:txBody>
          <a:bodyPr wrap="square">
            <a:spAutoFit/>
          </a:bodyPr>
          <a:lstStyle/>
          <a:p>
            <a:pPr algn="r"/>
            <a:r>
              <a:rPr lang="fr-FR" sz="3200" dirty="0">
                <a:solidFill>
                  <a:srgbClr val="800080"/>
                </a:solidFill>
                <a:latin typeface="+mj-lt"/>
              </a:rPr>
              <a:t>Affirmer la qualité supérieure du label rouge (volaille de Loué) en allant au-delà du sensoriel</a:t>
            </a:r>
          </a:p>
        </p:txBody>
      </p:sp>
    </p:spTree>
    <p:extLst>
      <p:ext uri="{BB962C8B-B14F-4D97-AF65-F5344CB8AC3E}">
        <p14:creationId xmlns:p14="http://schemas.microsoft.com/office/powerpoint/2010/main" val="315680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272FBD-D23F-A51C-EA29-1BBA7C3868A5}"/>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74D9655-DC3B-6315-9547-F4A102DA79D0}"/>
              </a:ext>
            </a:extLst>
          </p:cNvPr>
          <p:cNvSpPr>
            <a:spLocks noGrp="1"/>
          </p:cNvSpPr>
          <p:nvPr>
            <p:ph idx="1"/>
          </p:nvPr>
        </p:nvSpPr>
        <p:spPr>
          <a:xfrm>
            <a:off x="236663" y="1916832"/>
            <a:ext cx="11773721" cy="4941168"/>
          </a:xfrm>
        </p:spPr>
        <p:txBody>
          <a:bodyPr>
            <a:noAutofit/>
          </a:bodyPr>
          <a:lstStyle/>
          <a:p>
            <a:pPr marL="914400" lvl="1" indent="-457200">
              <a:buFont typeface="Wingdings" panose="05000000000000000000" pitchFamily="2" charset="2"/>
              <a:buChar char="Ø"/>
            </a:pPr>
            <a:r>
              <a:rPr lang="fr-FR" sz="2800" b="1" dirty="0" smtClean="0"/>
              <a:t>Impliquer </a:t>
            </a:r>
            <a:r>
              <a:rPr lang="fr-FR" sz="2800" b="1" dirty="0"/>
              <a:t>au maximum les professionnels </a:t>
            </a:r>
            <a:r>
              <a:rPr lang="fr-FR" sz="2800" dirty="0"/>
              <a:t>dans le collectif, selon leurs talents</a:t>
            </a:r>
          </a:p>
          <a:p>
            <a:pPr marL="914400" lvl="1" indent="-457200">
              <a:buFont typeface="Wingdings" panose="05000000000000000000" pitchFamily="2" charset="2"/>
              <a:buChar char="Ø"/>
            </a:pPr>
            <a:r>
              <a:rPr lang="fr-FR" sz="2800" dirty="0"/>
              <a:t>Les interroger sur </a:t>
            </a:r>
            <a:r>
              <a:rPr lang="fr-FR" sz="2800" b="1" dirty="0"/>
              <a:t>leurs attentes vis-à-vis du label rouge</a:t>
            </a:r>
          </a:p>
          <a:p>
            <a:pPr marL="914400" lvl="1" indent="-457200">
              <a:buFont typeface="Wingdings" panose="05000000000000000000" pitchFamily="2" charset="2"/>
              <a:buChar char="Ø"/>
            </a:pPr>
            <a:r>
              <a:rPr lang="fr-FR" sz="2800" b="1" dirty="0"/>
              <a:t>Faire tourner plus rapidement la mission de </a:t>
            </a:r>
            <a:r>
              <a:rPr lang="fr-FR" sz="2800" b="1" dirty="0" smtClean="0"/>
              <a:t>président</a:t>
            </a:r>
            <a:r>
              <a:rPr lang="fr-FR" sz="2800" dirty="0" smtClean="0"/>
              <a:t> afin de responsabiliser les membres du conseil d’administration</a:t>
            </a:r>
          </a:p>
          <a:p>
            <a:pPr marL="914400" lvl="1" indent="-457200">
              <a:buFont typeface="Wingdings" panose="05000000000000000000" pitchFamily="2" charset="2"/>
              <a:buChar char="Ø"/>
            </a:pPr>
            <a:r>
              <a:rPr lang="fr-FR" sz="2800" b="1" dirty="0" smtClean="0"/>
              <a:t>Redonner </a:t>
            </a:r>
            <a:r>
              <a:rPr lang="fr-FR" sz="2800" b="1" dirty="0"/>
              <a:t>du sens aux missions des </a:t>
            </a:r>
            <a:r>
              <a:rPr lang="fr-FR" sz="2800" b="1" dirty="0" smtClean="0"/>
              <a:t>élus </a:t>
            </a:r>
            <a:r>
              <a:rPr lang="fr-FR" sz="2800" dirty="0" smtClean="0"/>
              <a:t>en leur confiant des responsabilités, le suivi de dossiers</a:t>
            </a:r>
            <a:endParaRPr lang="fr-FR" sz="2800" dirty="0"/>
          </a:p>
          <a:p>
            <a:pPr marL="914400" lvl="1" indent="-457200">
              <a:buFont typeface="Wingdings" panose="05000000000000000000" pitchFamily="2" charset="2"/>
              <a:buChar char="Ø"/>
            </a:pPr>
            <a:r>
              <a:rPr lang="fr-FR" sz="2800" dirty="0"/>
              <a:t>Mutualiser les charges à plusieurs ODG, </a:t>
            </a:r>
            <a:r>
              <a:rPr lang="fr-FR" sz="2800" b="1" dirty="0"/>
              <a:t>optimiser les ressources à plusieurs ODG</a:t>
            </a:r>
          </a:p>
          <a:p>
            <a:pPr marL="914400" lvl="1" indent="-457200">
              <a:buFont typeface="Wingdings" panose="05000000000000000000" pitchFamily="2" charset="2"/>
              <a:buChar char="Ø"/>
            </a:pPr>
            <a:r>
              <a:rPr lang="fr-FR" sz="2800" dirty="0"/>
              <a:t>Externaliser certaines missions (dont stagiaires, travaux d’étudiants)</a:t>
            </a:r>
          </a:p>
          <a:p>
            <a:pPr marL="914400" lvl="1" indent="-457200">
              <a:buFont typeface="Wingdings" panose="05000000000000000000" pitchFamily="2" charset="2"/>
              <a:buChar char="Ø"/>
            </a:pPr>
            <a:r>
              <a:rPr lang="fr-FR" sz="2800" dirty="0" smtClean="0"/>
              <a:t>Revoir le </a:t>
            </a:r>
            <a:r>
              <a:rPr lang="fr-FR" sz="2800" dirty="0"/>
              <a:t>modèle économique de l’ODG / ressources, cotisations</a:t>
            </a:r>
          </a:p>
        </p:txBody>
      </p:sp>
      <p:sp>
        <p:nvSpPr>
          <p:cNvPr id="2" name="Titre 1">
            <a:extLst>
              <a:ext uri="{FF2B5EF4-FFF2-40B4-BE49-F238E27FC236}">
                <a16:creationId xmlns:a16="http://schemas.microsoft.com/office/drawing/2014/main" id="{7DC2214F-FAEF-C11A-C180-56600D51E0A3}"/>
              </a:ext>
            </a:extLst>
          </p:cNvPr>
          <p:cNvSpPr>
            <a:spLocks noGrp="1"/>
          </p:cNvSpPr>
          <p:nvPr>
            <p:ph type="title"/>
          </p:nvPr>
        </p:nvSpPr>
        <p:spPr>
          <a:xfrm>
            <a:off x="838200" y="692696"/>
            <a:ext cx="11146536" cy="1224136"/>
          </a:xfrm>
        </p:spPr>
        <p:txBody>
          <a:bodyPr>
            <a:noAutofit/>
          </a:bodyPr>
          <a:lstStyle/>
          <a:p>
            <a:r>
              <a:rPr lang="fr-FR" dirty="0"/>
              <a:t>Les </a:t>
            </a:r>
            <a:r>
              <a:rPr lang="fr-FR" dirty="0" smtClean="0"/>
              <a:t>ressources humaines </a:t>
            </a:r>
            <a:r>
              <a:rPr lang="fr-FR" dirty="0"/>
              <a:t>au sein des ODG. Comment les petits ODG </a:t>
            </a:r>
            <a:r>
              <a:rPr lang="fr-FR" dirty="0" smtClean="0"/>
              <a:t>qui disposent de peu de moyens peuvent-ils </a:t>
            </a:r>
            <a:r>
              <a:rPr lang="fr-FR" dirty="0"/>
              <a:t>s’organiser ou être accompagnés ?</a:t>
            </a:r>
          </a:p>
        </p:txBody>
      </p:sp>
    </p:spTree>
    <p:extLst>
      <p:ext uri="{BB962C8B-B14F-4D97-AF65-F5344CB8AC3E}">
        <p14:creationId xmlns:p14="http://schemas.microsoft.com/office/powerpoint/2010/main" val="3049737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modele Florence">
  <a:themeElements>
    <a:clrScheme name="Personnalisé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Thème Office">
      <a:majorFont>
        <a:latin typeface="Trebuchet MS"/>
        <a:ea typeface=""/>
        <a:cs typeface="Lucida Sans Unicode"/>
      </a:majorFont>
      <a:minorFont>
        <a:latin typeface="Trebuchet MS"/>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Lucida Sans Unicode"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Lucida Sans Unicode" pitchFamily="32"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 de présentation-1</Template>
  <TotalTime>18286</TotalTime>
  <Words>1051</Words>
  <Application>Microsoft Office PowerPoint</Application>
  <PresentationFormat>Grand écran</PresentationFormat>
  <Paragraphs>76</Paragraphs>
  <Slides>16</Slides>
  <Notes>3</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16</vt:i4>
      </vt:variant>
    </vt:vector>
  </HeadingPairs>
  <TitlesOfParts>
    <vt:vector size="26" baseType="lpstr">
      <vt:lpstr>Arial</vt:lpstr>
      <vt:lpstr>Arial Narrow</vt:lpstr>
      <vt:lpstr>Calibri</vt:lpstr>
      <vt:lpstr>Calibri Light</vt:lpstr>
      <vt:lpstr>Lucida Sans Unicode</vt:lpstr>
      <vt:lpstr>Times New Roman</vt:lpstr>
      <vt:lpstr>Trebuchet MS</vt:lpstr>
      <vt:lpstr>Wingdings</vt:lpstr>
      <vt:lpstr>ppt modele Florence</vt:lpstr>
      <vt:lpstr>Conception personnalisée</vt:lpstr>
      <vt:lpstr>Présentation PowerPoint</vt:lpstr>
      <vt:lpstr>Présentation PowerPoint</vt:lpstr>
      <vt:lpstr>Présentation PowerPoint</vt:lpstr>
      <vt:lpstr>Présentation PowerPoint</vt:lpstr>
      <vt:lpstr>Analyse des freins au développement d’un label rouge plant de rosier dans un marché complexe et en forte décroissance. Pistes de réflexions partagées</vt:lpstr>
      <vt:lpstr>Difficultés de gouvernance d’un ODG qui évolue (filière vin Montlouis). Comment remobiliser et impliquer les jeunes générations ? Collectif/individuel ?</vt:lpstr>
      <vt:lpstr>Présentation PowerPoint</vt:lpstr>
      <vt:lpstr>Présentation PowerPoint</vt:lpstr>
      <vt:lpstr>Les ressources humaines au sein des ODG. Comment les petits ODG qui disposent de peu de moyens peuvent-ils s’organiser ou être accompagnés ?</vt:lpstr>
      <vt:lpstr>Accéder aux marchés de la RHF en IGP + Label rouge (porc fermier) pour un petit ODG (1,5 ETP et 16 éleveurs pour ce LR)</vt:lpstr>
      <vt:lpstr>Présentation PowerPoint</vt:lpstr>
      <vt:lpstr>Présentation PowerPoint</vt:lpstr>
      <vt:lpstr>Présentation PowerPoint</vt:lpstr>
      <vt:lpstr>Présentation PowerPoint</vt:lpstr>
      <vt:lpstr>Présentation PowerPoint</vt:lpstr>
      <vt:lpstr>Présentation PowerPoint</vt:lpstr>
    </vt:vector>
  </TitlesOfParts>
  <Company>INAO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GT FA38;Cellule Com;Bureau Formation</dc:creator>
  <cp:lastModifiedBy>POUPARD Fabienne</cp:lastModifiedBy>
  <cp:revision>1193</cp:revision>
  <cp:lastPrinted>2025-06-17T11:52:23Z</cp:lastPrinted>
  <dcterms:created xsi:type="dcterms:W3CDTF">2011-06-20T09:30:58Z</dcterms:created>
  <dcterms:modified xsi:type="dcterms:W3CDTF">2025-08-27T13:41:26Z</dcterms:modified>
</cp:coreProperties>
</file>