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316" r:id="rId4"/>
    <p:sldId id="318" r:id="rId5"/>
    <p:sldId id="319" r:id="rId6"/>
    <p:sldId id="320" r:id="rId7"/>
    <p:sldId id="321" r:id="rId8"/>
    <p:sldId id="32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7824" y="504141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573778" y="504141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99732" y="504141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5687" y="504141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7824" y="3248980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73778" y="3248980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99732" y="3248980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625687" y="3248980"/>
            <a:ext cx="1917501" cy="2555875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8DF9E-F12E-4DBD-AAAA-6505693452CE}"/>
              </a:ext>
            </a:extLst>
          </p:cNvPr>
          <p:cNvSpPr/>
          <p:nvPr userDrawn="1"/>
        </p:nvSpPr>
        <p:spPr>
          <a:xfrm>
            <a:off x="777240" y="0"/>
            <a:ext cx="75438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83F8551-EEA8-41D6-A34C-77FB665E8968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519DF0E-4D59-4A83-BEBF-92F7FB88139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477416"/>
            <a:ext cx="7543800" cy="3743672"/>
          </a:xfrm>
        </p:spPr>
        <p:txBody>
          <a:bodyPr/>
          <a:lstStyle/>
          <a:p>
            <a:r>
              <a:rPr lang="fr-FR" dirty="0">
                <a:ln w="19050">
                  <a:solidFill>
                    <a:schemeClr val="bg1"/>
                  </a:solidFill>
                </a:ln>
              </a:rPr>
              <a:t>Fédération des Filières </a:t>
            </a:r>
            <a:r>
              <a:rPr lang="fr-FR" dirty="0" smtClean="0"/>
              <a:t>Qualité </a:t>
            </a:r>
            <a:r>
              <a:rPr lang="fr-FR" sz="2400" dirty="0" smtClean="0"/>
              <a:t>des Pays de la Loire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809373"/>
            <a:ext cx="6858000" cy="990600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25 mars 2025</a:t>
            </a:r>
            <a:endParaRPr lang="fr-FR" sz="18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11" y="5517232"/>
            <a:ext cx="937252" cy="5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6A43DA-A8FE-49CC-8555-FCA0105E3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pic>
        <p:nvPicPr>
          <p:cNvPr id="6" name="Image 5" descr="Une image contenant texte, Police, Graphique, drapeau&#10;&#10;Description générée automatiquement">
            <a:extLst>
              <a:ext uri="{FF2B5EF4-FFF2-40B4-BE49-F238E27FC236}">
                <a16:creationId xmlns:a16="http://schemas.microsoft.com/office/drawing/2014/main" id="{98C91DB4-7EDE-5580-173E-34BD4799F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5" y="5108991"/>
            <a:ext cx="301154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14" y="6309320"/>
            <a:ext cx="820063" cy="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87211"/>
            <a:ext cx="6781800" cy="57606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n>
                  <a:solidFill>
                    <a:schemeClr val="bg1"/>
                  </a:solidFill>
                </a:ln>
              </a:rPr>
              <a:t>Présentation FFQPL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A18F0-3A45-4A7D-B718-73F890939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6D82D8A-2226-5DDC-1F95-64EDB0538C37}"/>
              </a:ext>
            </a:extLst>
          </p:cNvPr>
          <p:cNvSpPr txBox="1"/>
          <p:nvPr/>
        </p:nvSpPr>
        <p:spPr>
          <a:xfrm>
            <a:off x="1152224" y="13407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15</a:t>
            </a:r>
            <a:endParaRPr lang="fr-FR" sz="3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BD1DD0-8C16-C88B-ECCB-A45DEC020516}"/>
              </a:ext>
            </a:extLst>
          </p:cNvPr>
          <p:cNvSpPr txBox="1"/>
          <p:nvPr/>
        </p:nvSpPr>
        <p:spPr>
          <a:xfrm>
            <a:off x="1331640" y="19306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ODG adhérents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D5E652-6CC7-4D79-7B11-7C9618D21F49}"/>
              </a:ext>
            </a:extLst>
          </p:cNvPr>
          <p:cNvSpPr txBox="1"/>
          <p:nvPr/>
        </p:nvSpPr>
        <p:spPr>
          <a:xfrm>
            <a:off x="6300192" y="13407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5</a:t>
            </a:r>
            <a:r>
              <a:rPr lang="fr-FR"/>
              <a:t>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F58B8B-B544-03A7-631D-03A1E22D8051}"/>
              </a:ext>
            </a:extLst>
          </p:cNvPr>
          <p:cNvSpPr txBox="1"/>
          <p:nvPr/>
        </p:nvSpPr>
        <p:spPr>
          <a:xfrm>
            <a:off x="5292080" y="192554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Signes de qualité représentés ( LR, STG, AOP/AOC, IGP, BIO)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DE87CA-44DC-6BB7-ABB7-7008EA3FD7CA}"/>
              </a:ext>
            </a:extLst>
          </p:cNvPr>
          <p:cNvSpPr txBox="1"/>
          <p:nvPr/>
        </p:nvSpPr>
        <p:spPr>
          <a:xfrm>
            <a:off x="1286316" y="265077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/>
              <a:t>1</a:t>
            </a:r>
            <a:endParaRPr lang="fr-FR" sz="3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DBF825-439F-639C-298F-DD4394331DAE}"/>
              </a:ext>
            </a:extLst>
          </p:cNvPr>
          <p:cNvSpPr txBox="1"/>
          <p:nvPr/>
        </p:nvSpPr>
        <p:spPr>
          <a:xfrm>
            <a:off x="1258560" y="324552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Marque : Oui à la qualité en Pays de la Loire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6A3E3D2-023E-1989-8AE9-6220FD5987D6}"/>
              </a:ext>
            </a:extLst>
          </p:cNvPr>
          <p:cNvSpPr txBox="1"/>
          <p:nvPr/>
        </p:nvSpPr>
        <p:spPr>
          <a:xfrm>
            <a:off x="4572000" y="40091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Notre partenaire</a:t>
            </a:r>
            <a:endParaRPr lang="fr-FR" b="1" dirty="0"/>
          </a:p>
        </p:txBody>
      </p:sp>
      <p:pic>
        <p:nvPicPr>
          <p:cNvPr id="18" name="Image 17" descr="Une image contenant texte, Police, Graphique, drapeau&#10;&#10;Description générée automatiquement">
            <a:extLst>
              <a:ext uri="{FF2B5EF4-FFF2-40B4-BE49-F238E27FC236}">
                <a16:creationId xmlns:a16="http://schemas.microsoft.com/office/drawing/2014/main" id="{98C91DB4-7EDE-5580-173E-34BD4799F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8" y="4450079"/>
            <a:ext cx="3011540" cy="1200329"/>
          </a:xfrm>
          <a:prstGeom prst="rect">
            <a:avLst/>
          </a:prstGeom>
        </p:spPr>
      </p:pic>
      <p:pic>
        <p:nvPicPr>
          <p:cNvPr id="22" name="Image 21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E038C7E-20CD-64CE-6124-7A0F0D5DB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00" y="4615777"/>
            <a:ext cx="1814490" cy="868932"/>
          </a:xfrm>
          <a:prstGeom prst="rect">
            <a:avLst/>
          </a:prstGeom>
        </p:spPr>
      </p:pic>
      <p:pic>
        <p:nvPicPr>
          <p:cNvPr id="26" name="Image 25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D152DE41-FA0B-0461-65E9-6DE9DDCAE2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8"/>
          <a:stretch/>
        </p:blipFill>
        <p:spPr>
          <a:xfrm>
            <a:off x="1260888" y="1357065"/>
            <a:ext cx="585781" cy="584776"/>
          </a:xfrm>
          <a:prstGeom prst="rect">
            <a:avLst/>
          </a:prstGeom>
        </p:spPr>
      </p:pic>
      <p:pic>
        <p:nvPicPr>
          <p:cNvPr id="28" name="Image 27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AD5A5A9F-B0F2-501A-22F1-BA1A5BAFD0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8"/>
          <a:stretch/>
        </p:blipFill>
        <p:spPr>
          <a:xfrm>
            <a:off x="5682663" y="1437744"/>
            <a:ext cx="585781" cy="584776"/>
          </a:xfrm>
          <a:prstGeom prst="rect">
            <a:avLst/>
          </a:prstGeom>
        </p:spPr>
      </p:pic>
      <p:pic>
        <p:nvPicPr>
          <p:cNvPr id="30" name="Image 29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EECAEA5B-4871-F8B9-1AF4-F2201BB5F7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8"/>
          <a:stretch/>
        </p:blipFill>
        <p:spPr>
          <a:xfrm>
            <a:off x="1331640" y="2726946"/>
            <a:ext cx="585781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4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14" y="6309320"/>
            <a:ext cx="820063" cy="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8658" y="44624"/>
            <a:ext cx="6781800" cy="57606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n>
                  <a:solidFill>
                    <a:schemeClr val="bg1"/>
                  </a:solidFill>
                </a:ln>
              </a:rPr>
              <a:t>Missions de la FFQPL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A18F0-3A45-4A7D-B718-73F890939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1AD99F-32ED-B125-BF18-0C0454576E1D}"/>
              </a:ext>
            </a:extLst>
          </p:cNvPr>
          <p:cNvSpPr txBox="1"/>
          <p:nvPr/>
        </p:nvSpPr>
        <p:spPr>
          <a:xfrm>
            <a:off x="233772" y="980728"/>
            <a:ext cx="867645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3174D"/>
                </a:solidFill>
              </a:rPr>
              <a:t>Valoriser</a:t>
            </a:r>
            <a:r>
              <a:rPr lang="fr-FR" b="1" dirty="0"/>
              <a:t> </a:t>
            </a:r>
            <a:r>
              <a:rPr lang="fr-FR" dirty="0"/>
              <a:t>l</a:t>
            </a:r>
            <a:r>
              <a:rPr lang="fr-FR" dirty="0">
                <a:effectLst/>
              </a:rPr>
              <a:t>’image des produits Label Rouge, AOP-AOC, IGP, STG et Bio auprès du grand public, des professionnels (grossistes, distributeurs, restaurateurs… </a:t>
            </a:r>
            <a:r>
              <a:rPr lang="fr-FR" dirty="0" smtClean="0">
                <a:effectLst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</a:rPr>
              <a:t>créer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/>
              <a:t>un lien de confiance avec les professionnels, de la production et de la transformation sur leurs pratiques, en toute transparence et convivialité</a:t>
            </a:r>
            <a:r>
              <a:rPr lang="fr-FR" dirty="0" smtClean="0"/>
              <a:t>.</a:t>
            </a:r>
            <a:endParaRPr lang="fr-FR" dirty="0">
              <a:effectLst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C3174D"/>
                </a:solidFill>
                <a:effectLst/>
              </a:rPr>
              <a:t>R</a:t>
            </a:r>
            <a:r>
              <a:rPr lang="fr-FR" b="1" dirty="0" smtClean="0">
                <a:solidFill>
                  <a:srgbClr val="C3174D"/>
                </a:solidFill>
              </a:rPr>
              <a:t>enforcer</a:t>
            </a:r>
            <a:r>
              <a:rPr lang="fr-FR" b="1" dirty="0" smtClean="0"/>
              <a:t> </a:t>
            </a:r>
            <a:r>
              <a:rPr lang="fr-FR" dirty="0" smtClean="0">
                <a:effectLst/>
              </a:rPr>
              <a:t>l’identité des produits SIQO </a:t>
            </a:r>
            <a:r>
              <a:rPr lang="fr-FR" dirty="0">
                <a:effectLst/>
              </a:rPr>
              <a:t>face aux autres </a:t>
            </a:r>
            <a:r>
              <a:rPr lang="fr-FR" dirty="0" smtClean="0">
                <a:effectLst/>
              </a:rPr>
              <a:t>productions.</a:t>
            </a:r>
            <a:endParaRPr lang="fr-FR" dirty="0">
              <a:effectLst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3174D"/>
                </a:solidFill>
                <a:effectLst/>
              </a:rPr>
              <a:t>Installer</a:t>
            </a:r>
            <a:r>
              <a:rPr lang="fr-FR" b="1" dirty="0"/>
              <a:t> </a:t>
            </a:r>
            <a:r>
              <a:rPr lang="fr-FR" dirty="0">
                <a:effectLst/>
              </a:rPr>
              <a:t>des moments de partage et de rencontres en créant une synergie entre les acteurs des filières de qualité.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3174D"/>
                </a:solidFill>
                <a:effectLst/>
              </a:rPr>
              <a:t>Redonner</a:t>
            </a:r>
            <a:r>
              <a:rPr lang="fr-FR" b="1" dirty="0"/>
              <a:t> </a:t>
            </a:r>
            <a:r>
              <a:rPr lang="fr-FR" dirty="0">
                <a:effectLst/>
              </a:rPr>
              <a:t>aux consommateurs l’envie de consommer mieux en se réappropriant leur </a:t>
            </a:r>
            <a:r>
              <a:rPr lang="fr-FR" dirty="0" smtClean="0">
                <a:effectLst/>
              </a:rPr>
              <a:t>alimentation.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208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14" y="6309320"/>
            <a:ext cx="820063" cy="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8658" y="44624"/>
            <a:ext cx="6781800" cy="57606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n>
                  <a:solidFill>
                    <a:schemeClr val="bg1"/>
                  </a:solidFill>
                </a:ln>
              </a:rPr>
              <a:t>Actions de la FFQPL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A18F0-3A45-4A7D-B718-73F890939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1AD99F-32ED-B125-BF18-0C0454576E1D}"/>
              </a:ext>
            </a:extLst>
          </p:cNvPr>
          <p:cNvSpPr txBox="1"/>
          <p:nvPr/>
        </p:nvSpPr>
        <p:spPr>
          <a:xfrm>
            <a:off x="233772" y="980728"/>
            <a:ext cx="867645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Présence digitale </a:t>
            </a:r>
            <a:endParaRPr lang="fr-FR" dirty="0">
              <a:effectLst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20593C-2B4D-FC38-C721-FC947A773A96}"/>
              </a:ext>
            </a:extLst>
          </p:cNvPr>
          <p:cNvSpPr txBox="1"/>
          <p:nvPr/>
        </p:nvSpPr>
        <p:spPr>
          <a:xfrm>
            <a:off x="583162" y="150269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Déploiement d’une stratégie de communication digitale sur nos réseaux sociaux Oui à la Qualité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683E9D-B0A2-D248-823F-851520A4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27808"/>
            <a:ext cx="1872208" cy="16036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05E191-AEBE-796C-465C-B4AC7DB77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530" y="2156026"/>
            <a:ext cx="3617941" cy="2496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7" y="4149080"/>
            <a:ext cx="414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site internet : www.oui-a-la-qualite-pays-de-la-loire.fr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622A6AE-EB32-CFA1-D0C4-B8D8193C8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235" y="4828708"/>
            <a:ext cx="2673355" cy="19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14" y="6309320"/>
            <a:ext cx="820063" cy="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8658" y="44624"/>
            <a:ext cx="6781800" cy="57606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n>
                  <a:solidFill>
                    <a:schemeClr val="bg1"/>
                  </a:solidFill>
                </a:ln>
              </a:rPr>
              <a:t>Actions de la FFQPL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A18F0-3A45-4A7D-B718-73F890939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1AD99F-32ED-B125-BF18-0C0454576E1D}"/>
              </a:ext>
            </a:extLst>
          </p:cNvPr>
          <p:cNvSpPr txBox="1"/>
          <p:nvPr/>
        </p:nvSpPr>
        <p:spPr>
          <a:xfrm>
            <a:off x="233772" y="980728"/>
            <a:ext cx="867645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Mise en valeur des produits de Qualité et des filières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20593C-2B4D-FC38-C721-FC947A773A96}"/>
              </a:ext>
            </a:extLst>
          </p:cNvPr>
          <p:cNvSpPr txBox="1"/>
          <p:nvPr/>
        </p:nvSpPr>
        <p:spPr>
          <a:xfrm>
            <a:off x="611560" y="170080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de vidéos de recettes filmées avec des produits de qualité et de vidéos de présentation des filières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A6CCBA-604F-8951-3163-65981A639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5" y="2941519"/>
            <a:ext cx="4438176" cy="2453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6E4C79-EA24-1E38-A680-097BEE147E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6" t="-500" b="1"/>
          <a:stretch/>
        </p:blipFill>
        <p:spPr>
          <a:xfrm>
            <a:off x="4726031" y="2941519"/>
            <a:ext cx="4297046" cy="24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14" y="6309320"/>
            <a:ext cx="820063" cy="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8658" y="44624"/>
            <a:ext cx="6781800" cy="57606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n>
                  <a:solidFill>
                    <a:schemeClr val="bg1"/>
                  </a:solidFill>
                </a:ln>
              </a:rPr>
              <a:t>Actions de la FFQPL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A18F0-3A45-4A7D-B718-73F890939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1AD99F-32ED-B125-BF18-0C0454576E1D}"/>
              </a:ext>
            </a:extLst>
          </p:cNvPr>
          <p:cNvSpPr txBox="1"/>
          <p:nvPr/>
        </p:nvSpPr>
        <p:spPr>
          <a:xfrm>
            <a:off x="233772" y="980728"/>
            <a:ext cx="8676456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Présence sur les salons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20593C-2B4D-FC38-C721-FC947A773A96}"/>
              </a:ext>
            </a:extLst>
          </p:cNvPr>
          <p:cNvSpPr txBox="1"/>
          <p:nvPr/>
        </p:nvSpPr>
        <p:spPr>
          <a:xfrm>
            <a:off x="539552" y="143251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Présence de </a:t>
            </a:r>
            <a:r>
              <a:rPr lang="fr-FR" dirty="0" smtClean="0"/>
              <a:t>la Fédération </a:t>
            </a:r>
            <a:r>
              <a:rPr lang="fr-FR" dirty="0"/>
              <a:t>sur le </a:t>
            </a:r>
            <a:r>
              <a:rPr lang="fr-FR" dirty="0" err="1"/>
              <a:t>Serbotel</a:t>
            </a:r>
            <a:r>
              <a:rPr lang="fr-FR" dirty="0"/>
              <a:t>, le Vendée Globe culinaire, le salon de l’agriculture, le salon des </a:t>
            </a:r>
            <a:r>
              <a:rPr lang="fr-FR" dirty="0" smtClean="0"/>
              <a:t>bouchers, la Foire du Mans.</a:t>
            </a:r>
            <a:endParaRPr lang="fr-FR" dirty="0"/>
          </a:p>
        </p:txBody>
      </p:sp>
      <p:pic>
        <p:nvPicPr>
          <p:cNvPr id="11" name="Image 10" descr="Une image contenant habits, texte, chaussures, homme&#10;&#10;Description générée automatiquement">
            <a:extLst>
              <a:ext uri="{FF2B5EF4-FFF2-40B4-BE49-F238E27FC236}">
                <a16:creationId xmlns:a16="http://schemas.microsoft.com/office/drawing/2014/main" id="{6A2C715B-7D4C-D8A4-AE23-46F1E8D2E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46" y="2924944"/>
            <a:ext cx="3481508" cy="26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14" y="6309320"/>
            <a:ext cx="820063" cy="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8658" y="44624"/>
            <a:ext cx="6781800" cy="57606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n>
                  <a:solidFill>
                    <a:schemeClr val="bg1"/>
                  </a:solidFill>
                </a:ln>
              </a:rPr>
              <a:t>La Fédération </a:t>
            </a:r>
            <a:endParaRPr lang="fr-FR" sz="32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A18F0-3A45-4A7D-B718-73F890939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9320"/>
            <a:ext cx="829107" cy="3970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420593C-2B4D-FC38-C721-FC947A773A96}"/>
              </a:ext>
            </a:extLst>
          </p:cNvPr>
          <p:cNvSpPr txBox="1"/>
          <p:nvPr/>
        </p:nvSpPr>
        <p:spPr>
          <a:xfrm>
            <a:off x="777216" y="1340768"/>
            <a:ext cx="770485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/>
              <a:t>La FFQPL permet aux ODG et filières qualité: </a:t>
            </a:r>
          </a:p>
          <a:p>
            <a:pPr algn="ctr">
              <a:lnSpc>
                <a:spcPct val="150000"/>
              </a:lnSpc>
            </a:pPr>
            <a:endParaRPr lang="fr-FR" sz="2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D’échanger sur les problématiques du moment.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De témoigner sur nos savoirs faires, sur nos expériences.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De mettre en place des synergies entre les filières.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661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/>
          </p:cNvSpPr>
          <p:nvPr/>
        </p:nvSpPr>
        <p:spPr bwMode="auto">
          <a:xfrm>
            <a:off x="408362" y="2444994"/>
            <a:ext cx="1749642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algn="ctr" eaLnBrk="1">
              <a:lnSpc>
                <a:spcPct val="120000"/>
              </a:lnSpc>
              <a:defRPr/>
            </a:pPr>
            <a:r>
              <a:rPr lang="en-US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BQB</a:t>
            </a:r>
            <a:endParaRPr lang="x-none" altLang="x-none" sz="15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5" name="Text Box 3"/>
          <p:cNvSpPr txBox="1">
            <a:spLocks/>
          </p:cNvSpPr>
          <p:nvPr/>
        </p:nvSpPr>
        <p:spPr bwMode="auto">
          <a:xfrm>
            <a:off x="3079113" y="2444994"/>
            <a:ext cx="1749642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algn="ctr" eaLnBrk="1">
              <a:lnSpc>
                <a:spcPct val="120000"/>
              </a:lnSpc>
              <a:defRPr/>
            </a:pPr>
            <a:r>
              <a:rPr lang="en-US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APBA</a:t>
            </a:r>
            <a:endParaRPr lang="x-none" altLang="x-none" sz="15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9595" y="4114224"/>
            <a:ext cx="3738003" cy="377428"/>
            <a:chOff x="2201792" y="9444191"/>
            <a:chExt cx="9968008" cy="1006475"/>
          </a:xfrm>
        </p:grpSpPr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2201792" y="9444191"/>
              <a:ext cx="466571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/>
            <a:lstStyle/>
            <a:p>
              <a:pPr algn="ctr" eaLnBrk="1">
                <a:lnSpc>
                  <a:spcPct val="120000"/>
                </a:lnSpc>
                <a:defRPr/>
              </a:pPr>
              <a:r>
                <a:rPr lang="en-US" altLang="x-none" sz="15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ODG VPQMA</a:t>
              </a:r>
              <a:endParaRPr lang="x-none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  <a:p>
              <a:pPr algn="ctr" eaLnBrk="1">
                <a:lnSpc>
                  <a:spcPct val="120000"/>
                </a:lnSpc>
                <a:defRPr/>
              </a:pPr>
              <a:endParaRPr lang="x-none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39" name="Text Box 3"/>
            <p:cNvSpPr txBox="1">
              <a:spLocks/>
            </p:cNvSpPr>
            <p:nvPr/>
          </p:nvSpPr>
          <p:spPr bwMode="auto">
            <a:xfrm>
              <a:off x="7504088" y="9444191"/>
              <a:ext cx="466571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/>
            <a:lstStyle/>
            <a:p>
              <a:pPr algn="ctr" eaLnBrk="1">
                <a:lnSpc>
                  <a:spcPct val="120000"/>
                </a:lnSpc>
                <a:defRPr/>
              </a:pPr>
              <a:r>
                <a:rPr lang="en-US" altLang="x-none" sz="15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ODG ADPPCB</a:t>
              </a:r>
              <a:endParaRPr lang="x-none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</p:grpSp>
      <p:sp>
        <p:nvSpPr>
          <p:cNvPr id="29" name="Text Box 3">
            <a:extLst>
              <a:ext uri="{FF2B5EF4-FFF2-40B4-BE49-F238E27FC236}">
                <a16:creationId xmlns:a16="http://schemas.microsoft.com/office/drawing/2014/main" id="{EFF29D9D-FED5-48E2-AAEC-592D0335E098}"/>
              </a:ext>
            </a:extLst>
          </p:cNvPr>
          <p:cNvSpPr txBox="1">
            <a:spLocks/>
          </p:cNvSpPr>
          <p:nvPr/>
        </p:nvSpPr>
        <p:spPr bwMode="auto">
          <a:xfrm>
            <a:off x="7033022" y="2472709"/>
            <a:ext cx="1749642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algn="ctr" eaLnBrk="1">
              <a:lnSpc>
                <a:spcPct val="120000"/>
              </a:lnSpc>
              <a:defRPr/>
            </a:pPr>
            <a:r>
              <a:rPr lang="en-US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C3AO</a:t>
            </a:r>
            <a:endParaRPr lang="x-none" altLang="x-none" sz="15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grpSp>
        <p:nvGrpSpPr>
          <p:cNvPr id="43" name="Group 1">
            <a:extLst>
              <a:ext uri="{FF2B5EF4-FFF2-40B4-BE49-F238E27FC236}">
                <a16:creationId xmlns:a16="http://schemas.microsoft.com/office/drawing/2014/main" id="{CBB3A8C2-8966-4358-945D-F9FEBA40F264}"/>
              </a:ext>
            </a:extLst>
          </p:cNvPr>
          <p:cNvGrpSpPr/>
          <p:nvPr/>
        </p:nvGrpSpPr>
        <p:grpSpPr>
          <a:xfrm>
            <a:off x="4922043" y="4114224"/>
            <a:ext cx="3738003" cy="377428"/>
            <a:chOff x="2201792" y="9444191"/>
            <a:chExt cx="9968008" cy="1006475"/>
          </a:xfrm>
        </p:grpSpPr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0099B23B-B043-48AC-9F98-B51546E228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1792" y="9444191"/>
              <a:ext cx="466571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/>
            <a:lstStyle/>
            <a:p>
              <a:pPr algn="ctr" eaLnBrk="1">
                <a:lnSpc>
                  <a:spcPct val="120000"/>
                </a:lnSpc>
                <a:defRPr/>
              </a:pPr>
              <a:r>
                <a:rPr lang="en-US" altLang="x-none" sz="15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ODG OPALE</a:t>
              </a:r>
              <a:endParaRPr lang="x-none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1A185A1A-CCD8-4FBD-88F5-3EDD73AE9E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04088" y="9444191"/>
              <a:ext cx="466571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/>
            <a:lstStyle/>
            <a:p>
              <a:pPr algn="ctr" eaLnBrk="1">
                <a:defRPr/>
              </a:pPr>
              <a:r>
                <a:rPr lang="en-US" altLang="x-none" sz="15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ODG AOP MAINE ANJOU</a:t>
              </a:r>
              <a:endParaRPr lang="x-none" altLang="x-none" sz="15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138D477C-BCB0-4372-8838-DD7F63DF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5" y="2768573"/>
            <a:ext cx="1053117" cy="1001402"/>
          </a:xfrm>
          <a:prstGeom prst="rect">
            <a:avLst/>
          </a:prstGeom>
        </p:spPr>
      </p:pic>
      <p:pic>
        <p:nvPicPr>
          <p:cNvPr id="63" name="Image 5">
            <a:extLst>
              <a:ext uri="{FF2B5EF4-FFF2-40B4-BE49-F238E27FC236}">
                <a16:creationId xmlns:a16="http://schemas.microsoft.com/office/drawing/2014/main" id="{3D26A6F3-3CB3-4651-9BD3-8FAAE1889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80" y="4650990"/>
            <a:ext cx="936072" cy="6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A5FA05F-EBB6-4147-8C2B-D54A85E4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793" y="4658175"/>
            <a:ext cx="1149860" cy="58444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2F214FF-89B6-4C29-86E2-358646365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063" y="2891868"/>
            <a:ext cx="755049" cy="755049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93CD8D2-2F5C-47BC-98D8-357FF03619EE}"/>
              </a:ext>
            </a:extLst>
          </p:cNvPr>
          <p:cNvSpPr txBox="1">
            <a:spLocks/>
          </p:cNvSpPr>
          <p:nvPr/>
        </p:nvSpPr>
        <p:spPr bwMode="auto">
          <a:xfrm>
            <a:off x="1034653" y="1381279"/>
            <a:ext cx="6588686" cy="46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eaLnBrk="1">
              <a:defRPr/>
            </a:pPr>
            <a:r>
              <a:rPr lang="fr-FR" altLang="x-none" sz="27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Les filières qui nous font confiance :</a:t>
            </a:r>
            <a:endParaRPr lang="x-none" altLang="x-none" sz="27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4821E45-F0AC-4B34-A0CB-CE88B8BF4347}"/>
              </a:ext>
            </a:extLst>
          </p:cNvPr>
          <p:cNvSpPr txBox="1">
            <a:spLocks/>
          </p:cNvSpPr>
          <p:nvPr/>
        </p:nvSpPr>
        <p:spPr bwMode="auto">
          <a:xfrm>
            <a:off x="2715623" y="513451"/>
            <a:ext cx="3608801" cy="4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4288" tIns="14288" rIns="14288" bIns="14288" anchor="ctr">
            <a:spAutoFit/>
          </a:bodyPr>
          <a:lstStyle/>
          <a:p>
            <a:pPr eaLnBrk="1">
              <a:defRPr/>
            </a:pPr>
            <a:r>
              <a:rPr lang="en-US" altLang="x-none" sz="2800" b="1" spc="113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rPr>
              <a:t>AGRO QUALITÉ</a:t>
            </a:r>
            <a:endParaRPr lang="x-none" altLang="x-none" sz="2800" b="1" spc="113" dirty="0">
              <a:solidFill>
                <a:schemeClr val="accent3"/>
              </a:solidFill>
              <a:latin typeface="Montserrat" charset="0"/>
              <a:ea typeface="Montserrat" charset="0"/>
              <a:cs typeface="Montserrat" charset="0"/>
              <a:sym typeface="Poppins SemiBold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7E907C-F6B0-499C-BB50-9C440AADB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935" y="2799209"/>
            <a:ext cx="1002599" cy="802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149079-C92D-40C4-8595-05F6B9331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392" y="2801424"/>
            <a:ext cx="1233197" cy="7961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43A9BD-51A8-4F21-ABE6-84CA364E3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3507" y="2822422"/>
            <a:ext cx="1043407" cy="849982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12A30CFA-D928-4ED0-B830-DC0A6A6B159B}"/>
              </a:ext>
            </a:extLst>
          </p:cNvPr>
          <p:cNvSpPr txBox="1">
            <a:spLocks/>
          </p:cNvSpPr>
          <p:nvPr/>
        </p:nvSpPr>
        <p:spPr bwMode="auto">
          <a:xfrm>
            <a:off x="5283380" y="2472709"/>
            <a:ext cx="1749642" cy="3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algn="ctr" eaLnBrk="1">
              <a:defRPr/>
            </a:pPr>
            <a:r>
              <a:rPr lang="en-US" altLang="x-none" sz="1500" b="1" dirty="0">
                <a:solidFill>
                  <a:srgbClr val="000000"/>
                </a:solidFill>
                <a:latin typeface="Montserrat Semi" charset="0"/>
                <a:sym typeface="Poppins Medium" charset="0"/>
              </a:rPr>
              <a:t>MA NORMANDE</a:t>
            </a:r>
          </a:p>
          <a:p>
            <a:pPr algn="ctr" eaLnBrk="1">
              <a:defRPr/>
            </a:pPr>
            <a:r>
              <a:rPr lang="en-US" altLang="x-none" sz="1500" b="1" dirty="0">
                <a:solidFill>
                  <a:srgbClr val="000000"/>
                </a:solidFill>
                <a:latin typeface="Montserrat Semi" charset="0"/>
                <a:sym typeface="Poppins Medium" charset="0"/>
              </a:rPr>
              <a:t>LOCALE</a:t>
            </a:r>
            <a:endParaRPr lang="x-none" altLang="x-none" sz="1500" b="1" dirty="0">
              <a:solidFill>
                <a:srgbClr val="000000"/>
              </a:solidFill>
              <a:latin typeface="Montserrat Semi" charset="0"/>
              <a:sym typeface="Poppins Medium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07FCE6-E63A-8D1D-D5CB-973D45758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8627" y="4658175"/>
            <a:ext cx="1233197" cy="6925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846EB2-39CA-FBEC-C4C5-34D4B91F1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9113" y="4468226"/>
            <a:ext cx="927423" cy="1080191"/>
          </a:xfrm>
          <a:prstGeom prst="rect">
            <a:avLst/>
          </a:prstGeom>
        </p:spPr>
      </p:pic>
      <p:pic>
        <p:nvPicPr>
          <p:cNvPr id="24" name="Image 5">
            <a:extLst>
              <a:ext uri="{FF2B5EF4-FFF2-40B4-BE49-F238E27FC236}">
                <a16:creationId xmlns:a16="http://schemas.microsoft.com/office/drawing/2014/main" id="{3D26A6F3-3CB3-4651-9BD3-8FAAE1889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16" y="5213396"/>
            <a:ext cx="474148" cy="3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57" y="4658175"/>
            <a:ext cx="474410" cy="47441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2616E56-308A-43CC-94F6-9C81656ABB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31" y="3357889"/>
            <a:ext cx="433491" cy="4334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50" y="2908928"/>
            <a:ext cx="1671239" cy="4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28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nalisé 6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8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305</Words>
  <Application>Microsoft Office PowerPoint</Application>
  <PresentationFormat>Affichage à l'écran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Montserrat</vt:lpstr>
      <vt:lpstr>Montserrat Semi</vt:lpstr>
      <vt:lpstr>Poppins Medium</vt:lpstr>
      <vt:lpstr>Poppins SemiBold</vt:lpstr>
      <vt:lpstr>Verdana</vt:lpstr>
      <vt:lpstr>Wingdings</vt:lpstr>
      <vt:lpstr>NewsPrint</vt:lpstr>
      <vt:lpstr>Fédération des Filières Qualité des Pays de la Loire</vt:lpstr>
      <vt:lpstr>Présentation FFQPL </vt:lpstr>
      <vt:lpstr>Missions de la FFQPL </vt:lpstr>
      <vt:lpstr>Actions de la FFQPL </vt:lpstr>
      <vt:lpstr>Actions de la FFQPL </vt:lpstr>
      <vt:lpstr>Actions de la FFQPL </vt:lpstr>
      <vt:lpstr>La Fédération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Fédération des Filières Qualité</dc:title>
  <dc:creator>MILLE Yannick</dc:creator>
  <cp:lastModifiedBy>ALEXANDRE Cécile</cp:lastModifiedBy>
  <cp:revision>76</cp:revision>
  <dcterms:created xsi:type="dcterms:W3CDTF">2020-11-18T07:22:03Z</dcterms:created>
  <dcterms:modified xsi:type="dcterms:W3CDTF">2025-03-20T09:05:53Z</dcterms:modified>
</cp:coreProperties>
</file>