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 id="2147483752" r:id="rId2"/>
    <p:sldMasterId id="2147483764" r:id="rId3"/>
  </p:sldMasterIdLst>
  <p:notesMasterIdLst>
    <p:notesMasterId r:id="rId32"/>
  </p:notesMasterIdLst>
  <p:sldIdLst>
    <p:sldId id="382" r:id="rId4"/>
    <p:sldId id="383" r:id="rId5"/>
    <p:sldId id="401" r:id="rId6"/>
    <p:sldId id="384" r:id="rId7"/>
    <p:sldId id="349" r:id="rId8"/>
    <p:sldId id="288" r:id="rId9"/>
    <p:sldId id="293" r:id="rId10"/>
    <p:sldId id="291" r:id="rId11"/>
    <p:sldId id="294" r:id="rId12"/>
    <p:sldId id="257" r:id="rId13"/>
    <p:sldId id="385" r:id="rId14"/>
    <p:sldId id="386" r:id="rId15"/>
    <p:sldId id="387" r:id="rId16"/>
    <p:sldId id="388" r:id="rId17"/>
    <p:sldId id="389" r:id="rId18"/>
    <p:sldId id="390" r:id="rId19"/>
    <p:sldId id="392" r:id="rId20"/>
    <p:sldId id="394" r:id="rId21"/>
    <p:sldId id="404" r:id="rId22"/>
    <p:sldId id="258" r:id="rId23"/>
    <p:sldId id="261" r:id="rId24"/>
    <p:sldId id="276" r:id="rId25"/>
    <p:sldId id="395" r:id="rId26"/>
    <p:sldId id="396" r:id="rId27"/>
    <p:sldId id="402" r:id="rId28"/>
    <p:sldId id="398" r:id="rId29"/>
    <p:sldId id="403" r:id="rId30"/>
    <p:sldId id="345"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42"/>
    <p:restoredTop sz="96327"/>
  </p:normalViewPr>
  <p:slideViewPr>
    <p:cSldViewPr snapToGrid="0">
      <p:cViewPr varScale="1">
        <p:scale>
          <a:sx n="105" d="100"/>
          <a:sy n="105" d="100"/>
        </p:scale>
        <p:origin x="560" y="4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C0537-4000-F144-8841-5FD30F92B0FF}" type="datetimeFigureOut">
              <a:rPr lang="fr-FR" smtClean="0"/>
              <a:t>24/03/2025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6EFD8-B3CF-8A42-9C5F-007E884AF1BF}" type="slidenum">
              <a:rPr lang="fr-FR" smtClean="0"/>
              <a:t>‹N°›</a:t>
            </a:fld>
            <a:endParaRPr lang="fr-FR"/>
          </a:p>
        </p:txBody>
      </p:sp>
    </p:spTree>
    <p:extLst>
      <p:ext uri="{BB962C8B-B14F-4D97-AF65-F5344CB8AC3E}">
        <p14:creationId xmlns:p14="http://schemas.microsoft.com/office/powerpoint/2010/main" val="167398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fr-FR" sz="1200" dirty="0"/>
              <a:t>Les deux tiers(67%) des Européens  observent leurs achats alimentaires pour chercher s’ils ont des </a:t>
            </a:r>
            <a:r>
              <a:rPr lang="fr-FR" sz="1200" b="1" dirty="0">
                <a:solidFill>
                  <a:schemeClr val="accent6"/>
                </a:solidFill>
              </a:rPr>
              <a:t>labels de qualité qui garantissent une qualité spécifique</a:t>
            </a:r>
            <a:r>
              <a:rPr lang="fr-FR" sz="1200" dirty="0"/>
              <a:t>.</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fr-FR" sz="1200" dirty="0"/>
          </a:p>
          <a:p>
            <a:r>
              <a:rPr lang="fr-FR" sz="1200" dirty="0"/>
              <a:t>47% des Européens considère </a:t>
            </a:r>
            <a:r>
              <a:rPr lang="fr-FR" sz="1200" b="1" dirty="0">
                <a:solidFill>
                  <a:srgbClr val="F79646"/>
                </a:solidFill>
              </a:rPr>
              <a:t>les marques </a:t>
            </a:r>
            <a:r>
              <a:rPr lang="fr-FR" sz="1200" dirty="0"/>
              <a:t>comme importantes pour se repérer dans leurs achats.</a:t>
            </a:r>
          </a:p>
          <a:p>
            <a:endParaRPr lang="fr-FR" sz="1200" dirty="0"/>
          </a:p>
          <a:p>
            <a:r>
              <a:rPr lang="fr-FR" sz="1200" dirty="0"/>
              <a:t>Seule une minorité de citoyens de l'UE reconnaissent les logos des systèmes de certification de l'UE sur la qualité des produits alimentaires. 24% connaissent le logo de </a:t>
            </a:r>
            <a:r>
              <a:rPr lang="fr-FR" sz="1200" b="1" dirty="0">
                <a:solidFill>
                  <a:srgbClr val="F79646"/>
                </a:solidFill>
              </a:rPr>
              <a:t>l'agriculture biologique </a:t>
            </a:r>
            <a:r>
              <a:rPr lang="fr-FR" sz="1200" dirty="0"/>
              <a:t>de l'UE (38% en France). Seule une petite minorité connait les logos </a:t>
            </a:r>
            <a:r>
              <a:rPr lang="fr-FR" sz="1200" b="1" dirty="0">
                <a:solidFill>
                  <a:srgbClr val="F79646"/>
                </a:solidFill>
              </a:rPr>
              <a:t>AOP</a:t>
            </a:r>
            <a:r>
              <a:rPr lang="fr-FR" sz="1200" dirty="0"/>
              <a:t> (14%), </a:t>
            </a:r>
            <a:r>
              <a:rPr lang="fr-FR" sz="1200" b="1" dirty="0">
                <a:solidFill>
                  <a:srgbClr val="F79646"/>
                </a:solidFill>
              </a:rPr>
              <a:t>IGP</a:t>
            </a:r>
            <a:r>
              <a:rPr lang="fr-FR" sz="1200" dirty="0"/>
              <a:t> (14%) et </a:t>
            </a:r>
            <a:r>
              <a:rPr lang="fr-FR" sz="1200" b="1" dirty="0">
                <a:solidFill>
                  <a:srgbClr val="F79646"/>
                </a:solidFill>
              </a:rPr>
              <a:t>STG </a:t>
            </a:r>
            <a:r>
              <a:rPr lang="fr-FR" sz="1200" dirty="0"/>
              <a:t>(15%) (en France respectivement 25%, 17%, 19%). </a:t>
            </a:r>
          </a:p>
          <a:p>
            <a:endParaRPr lang="fr-FR" dirty="0"/>
          </a:p>
        </p:txBody>
      </p:sp>
    </p:spTree>
    <p:extLst>
      <p:ext uri="{BB962C8B-B14F-4D97-AF65-F5344CB8AC3E}">
        <p14:creationId xmlns:p14="http://schemas.microsoft.com/office/powerpoint/2010/main" val="165424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96EFD8-B3CF-8A42-9C5F-007E884AF1BF}" type="slidenum">
              <a:rPr lang="fr-FR" smtClean="0"/>
              <a:t>7</a:t>
            </a:fld>
            <a:endParaRPr lang="fr-FR"/>
          </a:p>
        </p:txBody>
      </p:sp>
    </p:spTree>
    <p:extLst>
      <p:ext uri="{BB962C8B-B14F-4D97-AF65-F5344CB8AC3E}">
        <p14:creationId xmlns:p14="http://schemas.microsoft.com/office/powerpoint/2010/main" val="92513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Demander aux participants de repérer</a:t>
            </a:r>
            <a:r>
              <a:rPr lang="fr-FR" baseline="0" dirty="0"/>
              <a:t> les marques qu’ils connaissent et de les classer selon la typologie de la diapo précédente :</a:t>
            </a:r>
          </a:p>
          <a:p>
            <a:r>
              <a:rPr lang="fr-FR" dirty="0"/>
              <a:t>- Marque de producteurs locaux</a:t>
            </a:r>
          </a:p>
          <a:p>
            <a:r>
              <a:rPr lang="fr-FR" dirty="0"/>
              <a:t>- Marque d’entreprises tous secteurs</a:t>
            </a:r>
          </a:p>
          <a:p>
            <a:r>
              <a:rPr lang="fr-FR" dirty="0"/>
              <a:t>- Marque d’entreprises agroalimentaires</a:t>
            </a:r>
          </a:p>
          <a:p>
            <a:r>
              <a:rPr lang="fr-FR" dirty="0"/>
              <a:t>- Marque de filière (nationale ou régionale)</a:t>
            </a:r>
          </a:p>
          <a:p>
            <a:r>
              <a:rPr lang="fr-FR" dirty="0"/>
              <a:t>- Marque de territoire : </a:t>
            </a:r>
            <a:r>
              <a:rPr lang="fr-FR" sz="1050" i="1" dirty="0"/>
              <a:t>Pays, région, département, commune, vallée, massif, parc naturel…</a:t>
            </a:r>
            <a:endParaRPr lang="fr-FR" sz="1100" i="1" dirty="0"/>
          </a:p>
          <a:p>
            <a:r>
              <a:rPr lang="fr-FR" dirty="0"/>
              <a:t>- Marque de démarches nationales, et leurs déclinaisons locales : </a:t>
            </a:r>
            <a:r>
              <a:rPr lang="fr-FR" sz="1050" i="1" dirty="0"/>
              <a:t>chartes nationales, marques réseaux</a:t>
            </a:r>
            <a:endParaRPr lang="fr-FR" sz="1100" i="1" dirty="0"/>
          </a:p>
          <a:p>
            <a:endParaRPr lang="fr-FR" dirty="0"/>
          </a:p>
        </p:txBody>
      </p:sp>
    </p:spTree>
    <p:extLst>
      <p:ext uri="{BB962C8B-B14F-4D97-AF65-F5344CB8AC3E}">
        <p14:creationId xmlns:p14="http://schemas.microsoft.com/office/powerpoint/2010/main" val="63167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96EFD8-B3CF-8A42-9C5F-007E884AF1BF}" type="slidenum">
              <a:rPr lang="fr-FR" smtClean="0"/>
              <a:t>9</a:t>
            </a:fld>
            <a:endParaRPr lang="fr-FR"/>
          </a:p>
        </p:txBody>
      </p:sp>
    </p:spTree>
    <p:extLst>
      <p:ext uri="{BB962C8B-B14F-4D97-AF65-F5344CB8AC3E}">
        <p14:creationId xmlns:p14="http://schemas.microsoft.com/office/powerpoint/2010/main" val="352249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96EFD8-B3CF-8A42-9C5F-007E884AF1BF}" type="slidenum">
              <a:rPr lang="fr-FR" smtClean="0"/>
              <a:t>10</a:t>
            </a:fld>
            <a:endParaRPr lang="fr-FR"/>
          </a:p>
        </p:txBody>
      </p:sp>
    </p:spTree>
    <p:extLst>
      <p:ext uri="{BB962C8B-B14F-4D97-AF65-F5344CB8AC3E}">
        <p14:creationId xmlns:p14="http://schemas.microsoft.com/office/powerpoint/2010/main" val="19446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64C78-94FE-24C3-30D7-1733F115AE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6C7B0B-DB83-D6A8-4196-3DAE8D29CC3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565C95-BB24-6DBC-27D3-81A464F40FB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B19A886-5B32-29A2-794A-C18D8EEAE626}"/>
              </a:ext>
            </a:extLst>
          </p:cNvPr>
          <p:cNvSpPr>
            <a:spLocks noGrp="1"/>
          </p:cNvSpPr>
          <p:nvPr>
            <p:ph type="sldNum" sz="quarter" idx="5"/>
          </p:nvPr>
        </p:nvSpPr>
        <p:spPr/>
        <p:txBody>
          <a:bodyPr/>
          <a:lstStyle/>
          <a:p>
            <a:fld id="{B896EFD8-B3CF-8A42-9C5F-007E884AF1BF}" type="slidenum">
              <a:rPr lang="fr-FR" smtClean="0"/>
              <a:t>18</a:t>
            </a:fld>
            <a:endParaRPr lang="fr-FR"/>
          </a:p>
        </p:txBody>
      </p:sp>
    </p:spTree>
    <p:extLst>
      <p:ext uri="{BB962C8B-B14F-4D97-AF65-F5344CB8AC3E}">
        <p14:creationId xmlns:p14="http://schemas.microsoft.com/office/powerpoint/2010/main" val="93210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96EFD8-B3CF-8A42-9C5F-007E884AF1BF}" type="slidenum">
              <a:rPr lang="fr-FR" smtClean="0"/>
              <a:t>28</a:t>
            </a:fld>
            <a:endParaRPr lang="fr-FR"/>
          </a:p>
        </p:txBody>
      </p:sp>
    </p:spTree>
    <p:extLst>
      <p:ext uri="{BB962C8B-B14F-4D97-AF65-F5344CB8AC3E}">
        <p14:creationId xmlns:p14="http://schemas.microsoft.com/office/powerpoint/2010/main" val="314327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3/24/25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20146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17384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99461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u numéro de diapositive 3"/>
          <p:cNvSpPr>
            <a:spLocks noGrp="1"/>
          </p:cNvSpPr>
          <p:nvPr>
            <p:ph type="sldNum" idx="10"/>
          </p:nvPr>
        </p:nvSpPr>
        <p:spPr/>
        <p:txBody>
          <a:bodyPr/>
          <a:lstStyle>
            <a:lvl1pPr>
              <a:defRPr/>
            </a:lvl1pPr>
          </a:lstStyle>
          <a:p>
            <a:fld id="{1C83F48B-B546-4F7A-BB68-E69F562E67B7}" type="slidenum">
              <a:rPr lang="fr-FR" altLang="fr-FR"/>
              <a:pPr/>
              <a:t>‹N°›</a:t>
            </a:fld>
            <a:endParaRPr lang="fr-FR" altLang="fr-FR"/>
          </a:p>
        </p:txBody>
      </p:sp>
    </p:spTree>
    <p:extLst>
      <p:ext uri="{BB962C8B-B14F-4D97-AF65-F5344CB8AC3E}">
        <p14:creationId xmlns:p14="http://schemas.microsoft.com/office/powerpoint/2010/main" val="254514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idx="10"/>
          </p:nvPr>
        </p:nvSpPr>
        <p:spPr/>
        <p:txBody>
          <a:bodyPr/>
          <a:lstStyle>
            <a:lvl1pPr>
              <a:defRPr/>
            </a:lvl1pPr>
          </a:lstStyle>
          <a:p>
            <a:fld id="{10A78058-AFF0-4326-8B7E-8033B276F33D}" type="slidenum">
              <a:rPr lang="fr-FR" altLang="fr-FR"/>
              <a:pPr/>
              <a:t>‹N°›</a:t>
            </a:fld>
            <a:endParaRPr lang="fr-FR" altLang="fr-FR"/>
          </a:p>
        </p:txBody>
      </p:sp>
    </p:spTree>
    <p:extLst>
      <p:ext uri="{BB962C8B-B14F-4D97-AF65-F5344CB8AC3E}">
        <p14:creationId xmlns:p14="http://schemas.microsoft.com/office/powerpoint/2010/main" val="787137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Espace réservé du numéro de diapositive 3"/>
          <p:cNvSpPr>
            <a:spLocks noGrp="1"/>
          </p:cNvSpPr>
          <p:nvPr>
            <p:ph type="sldNum" idx="10"/>
          </p:nvPr>
        </p:nvSpPr>
        <p:spPr/>
        <p:txBody>
          <a:bodyPr/>
          <a:lstStyle>
            <a:lvl1pPr>
              <a:defRPr/>
            </a:lvl1pPr>
          </a:lstStyle>
          <a:p>
            <a:fld id="{4EAA012D-BA8C-481C-8F02-AFA09172268D}" type="slidenum">
              <a:rPr lang="fr-FR" altLang="fr-FR"/>
              <a:pPr/>
              <a:t>‹N°›</a:t>
            </a:fld>
            <a:endParaRPr lang="fr-FR" altLang="fr-FR"/>
          </a:p>
        </p:txBody>
      </p:sp>
    </p:spTree>
    <p:extLst>
      <p:ext uri="{BB962C8B-B14F-4D97-AF65-F5344CB8AC3E}">
        <p14:creationId xmlns:p14="http://schemas.microsoft.com/office/powerpoint/2010/main" val="426165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1" y="1600201"/>
            <a:ext cx="5382684"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5484" y="1600201"/>
            <a:ext cx="53848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idx="10"/>
          </p:nvPr>
        </p:nvSpPr>
        <p:spPr/>
        <p:txBody>
          <a:bodyPr/>
          <a:lstStyle>
            <a:lvl1pPr>
              <a:defRPr/>
            </a:lvl1pPr>
          </a:lstStyle>
          <a:p>
            <a:fld id="{6235310A-FE8C-47E6-A422-EA615818B6E6}" type="slidenum">
              <a:rPr lang="fr-FR" altLang="fr-FR"/>
              <a:pPr/>
              <a:t>‹N°›</a:t>
            </a:fld>
            <a:endParaRPr lang="fr-FR" altLang="fr-FR"/>
          </a:p>
        </p:txBody>
      </p:sp>
    </p:spTree>
    <p:extLst>
      <p:ext uri="{BB962C8B-B14F-4D97-AF65-F5344CB8AC3E}">
        <p14:creationId xmlns:p14="http://schemas.microsoft.com/office/powerpoint/2010/main" val="102494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idx="10"/>
          </p:nvPr>
        </p:nvSpPr>
        <p:spPr/>
        <p:txBody>
          <a:bodyPr/>
          <a:lstStyle>
            <a:lvl1pPr>
              <a:defRPr/>
            </a:lvl1pPr>
          </a:lstStyle>
          <a:p>
            <a:fld id="{14FCFE1A-26A0-4A91-8B6A-F7CA6225DEE2}" type="slidenum">
              <a:rPr lang="fr-FR" altLang="fr-FR"/>
              <a:pPr/>
              <a:t>‹N°›</a:t>
            </a:fld>
            <a:endParaRPr lang="fr-FR" altLang="fr-FR"/>
          </a:p>
        </p:txBody>
      </p:sp>
    </p:spTree>
    <p:extLst>
      <p:ext uri="{BB962C8B-B14F-4D97-AF65-F5344CB8AC3E}">
        <p14:creationId xmlns:p14="http://schemas.microsoft.com/office/powerpoint/2010/main" val="1155787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idx="10"/>
          </p:nvPr>
        </p:nvSpPr>
        <p:spPr/>
        <p:txBody>
          <a:bodyPr/>
          <a:lstStyle>
            <a:lvl1pPr>
              <a:defRPr/>
            </a:lvl1pPr>
          </a:lstStyle>
          <a:p>
            <a:fld id="{69E4C53D-B58C-41A7-B5B3-C1FA622C80CC}" type="slidenum">
              <a:rPr lang="fr-FR" altLang="fr-FR"/>
              <a:pPr/>
              <a:t>‹N°›</a:t>
            </a:fld>
            <a:endParaRPr lang="fr-FR" altLang="fr-FR"/>
          </a:p>
        </p:txBody>
      </p:sp>
    </p:spTree>
    <p:extLst>
      <p:ext uri="{BB962C8B-B14F-4D97-AF65-F5344CB8AC3E}">
        <p14:creationId xmlns:p14="http://schemas.microsoft.com/office/powerpoint/2010/main" val="2838243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F6DA111D-7140-491E-A385-984993AA9DA6}" type="slidenum">
              <a:rPr lang="fr-FR" altLang="fr-FR"/>
              <a:pPr/>
              <a:t>‹N°›</a:t>
            </a:fld>
            <a:endParaRPr lang="fr-FR" altLang="fr-FR"/>
          </a:p>
        </p:txBody>
      </p:sp>
    </p:spTree>
    <p:extLst>
      <p:ext uri="{BB962C8B-B14F-4D97-AF65-F5344CB8AC3E}">
        <p14:creationId xmlns:p14="http://schemas.microsoft.com/office/powerpoint/2010/main" val="1085563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u numéro de diapositive 4"/>
          <p:cNvSpPr>
            <a:spLocks noGrp="1"/>
          </p:cNvSpPr>
          <p:nvPr>
            <p:ph type="sldNum" idx="10"/>
          </p:nvPr>
        </p:nvSpPr>
        <p:spPr/>
        <p:txBody>
          <a:bodyPr/>
          <a:lstStyle>
            <a:lvl1pPr>
              <a:defRPr/>
            </a:lvl1pPr>
          </a:lstStyle>
          <a:p>
            <a:fld id="{A60DEDCB-393A-4B01-A73E-BEFA8C87B3D9}" type="slidenum">
              <a:rPr lang="fr-FR" altLang="fr-FR"/>
              <a:pPr/>
              <a:t>‹N°›</a:t>
            </a:fld>
            <a:endParaRPr lang="fr-FR" altLang="fr-FR"/>
          </a:p>
        </p:txBody>
      </p:sp>
    </p:spTree>
    <p:extLst>
      <p:ext uri="{BB962C8B-B14F-4D97-AF65-F5344CB8AC3E}">
        <p14:creationId xmlns:p14="http://schemas.microsoft.com/office/powerpoint/2010/main" val="175726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764937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u numéro de diapositive 4"/>
          <p:cNvSpPr>
            <a:spLocks noGrp="1"/>
          </p:cNvSpPr>
          <p:nvPr>
            <p:ph type="sldNum" idx="10"/>
          </p:nvPr>
        </p:nvSpPr>
        <p:spPr/>
        <p:txBody>
          <a:bodyPr/>
          <a:lstStyle>
            <a:lvl1pPr>
              <a:defRPr/>
            </a:lvl1pPr>
          </a:lstStyle>
          <a:p>
            <a:fld id="{B52865C5-CF2B-45B2-8650-72F3A8FB39D3}" type="slidenum">
              <a:rPr lang="fr-FR" altLang="fr-FR"/>
              <a:pPr/>
              <a:t>‹N°›</a:t>
            </a:fld>
            <a:endParaRPr lang="fr-FR" altLang="fr-FR"/>
          </a:p>
        </p:txBody>
      </p:sp>
    </p:spTree>
    <p:extLst>
      <p:ext uri="{BB962C8B-B14F-4D97-AF65-F5344CB8AC3E}">
        <p14:creationId xmlns:p14="http://schemas.microsoft.com/office/powerpoint/2010/main" val="3715290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idx="10"/>
          </p:nvPr>
        </p:nvSpPr>
        <p:spPr/>
        <p:txBody>
          <a:bodyPr/>
          <a:lstStyle>
            <a:lvl1pPr>
              <a:defRPr/>
            </a:lvl1pPr>
          </a:lstStyle>
          <a:p>
            <a:fld id="{9D6E5BB4-61E9-4D4F-B368-9A2587E600D3}" type="slidenum">
              <a:rPr lang="fr-FR" altLang="fr-FR"/>
              <a:pPr/>
              <a:t>‹N°›</a:t>
            </a:fld>
            <a:endParaRPr lang="fr-FR" altLang="fr-FR"/>
          </a:p>
        </p:txBody>
      </p:sp>
    </p:spTree>
    <p:extLst>
      <p:ext uri="{BB962C8B-B14F-4D97-AF65-F5344CB8AC3E}">
        <p14:creationId xmlns:p14="http://schemas.microsoft.com/office/powerpoint/2010/main" val="1982335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274639"/>
            <a:ext cx="2741084" cy="584993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499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idx="10"/>
          </p:nvPr>
        </p:nvSpPr>
        <p:spPr/>
        <p:txBody>
          <a:bodyPr/>
          <a:lstStyle>
            <a:lvl1pPr>
              <a:defRPr/>
            </a:lvl1pPr>
          </a:lstStyle>
          <a:p>
            <a:fld id="{D9260949-6F97-4A4A-8A93-49C0A1A6562E}" type="slidenum">
              <a:rPr lang="fr-FR" altLang="fr-FR"/>
              <a:pPr/>
              <a:t>‹N°›</a:t>
            </a:fld>
            <a:endParaRPr lang="fr-FR" altLang="fr-FR"/>
          </a:p>
        </p:txBody>
      </p:sp>
    </p:spTree>
    <p:extLst>
      <p:ext uri="{BB962C8B-B14F-4D97-AF65-F5344CB8AC3E}">
        <p14:creationId xmlns:p14="http://schemas.microsoft.com/office/powerpoint/2010/main" val="4263312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A60B0-3256-8B4E-42AF-2189B718A9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AE6D93E-33D0-3119-7E8A-9791B0145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C261B5E-C987-E235-16D7-D748EBCC53D5}"/>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5" name="Espace réservé du pied de page 4">
            <a:extLst>
              <a:ext uri="{FF2B5EF4-FFF2-40B4-BE49-F238E27FC236}">
                <a16:creationId xmlns:a16="http://schemas.microsoft.com/office/drawing/2014/main" id="{36330496-A6A2-0F63-B486-AE375FE8DE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1BCBA8-31F2-309B-01B7-E254C222C393}"/>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2293332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031F4E-D585-6E90-8C6A-7EDF616981E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435724-B28B-A5F5-9861-BF151EA34D0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2718FD-F10B-0506-0B19-AE8B02D79B79}"/>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5" name="Espace réservé du pied de page 4">
            <a:extLst>
              <a:ext uri="{FF2B5EF4-FFF2-40B4-BE49-F238E27FC236}">
                <a16:creationId xmlns:a16="http://schemas.microsoft.com/office/drawing/2014/main" id="{3AC3B439-300E-BADB-0A0C-789BAE6A2C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45A48A-5ECF-2100-F57E-39CF38624BFC}"/>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406800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EB0C1-7480-0E15-B4D1-CC6F3B2153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31F3E0F-C5B6-0DDB-021E-CFDD6CEDF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071D00-29E9-2412-4468-6C20F1E9430B}"/>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5" name="Espace réservé du pied de page 4">
            <a:extLst>
              <a:ext uri="{FF2B5EF4-FFF2-40B4-BE49-F238E27FC236}">
                <a16:creationId xmlns:a16="http://schemas.microsoft.com/office/drawing/2014/main" id="{20263E6E-232C-8601-E4B9-2567B7617A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303347-0925-2C8B-6BE5-346E65364224}"/>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3646339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474B2-DF0D-BA7C-4842-65B33FC0750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4775FC2-DC48-1A17-5470-9C788EE1098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FAAF60B-5FB1-C82F-0AB7-5D5657C37C9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0C75717-348F-A8CF-8607-E87AE53831CF}"/>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6" name="Espace réservé du pied de page 5">
            <a:extLst>
              <a:ext uri="{FF2B5EF4-FFF2-40B4-BE49-F238E27FC236}">
                <a16:creationId xmlns:a16="http://schemas.microsoft.com/office/drawing/2014/main" id="{9FAE64AB-D67F-EA27-B18B-19FEDAF96B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913893-7BE1-547E-A635-3BE5186DDA89}"/>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1280577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C0BDC-E74E-A1A4-412E-9FC4B73D299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00EC8FA-94A8-D93F-B82C-AE9776644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806F14-62B3-F757-CDC5-0712F4D7F5C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5A09763-8704-4AA6-92FF-7DF8AE10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587AEF-6165-DD68-AD99-C8A04E04942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40AC926-E4BF-5E1E-EC0E-580CB4FA659B}"/>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8" name="Espace réservé du pied de page 7">
            <a:extLst>
              <a:ext uri="{FF2B5EF4-FFF2-40B4-BE49-F238E27FC236}">
                <a16:creationId xmlns:a16="http://schemas.microsoft.com/office/drawing/2014/main" id="{01A3C31F-0240-2884-1DE2-FD4D847172E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4AC4C4D-8610-79B5-28FD-5EC5A5B7DB01}"/>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3951735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F2D92-DD98-3491-EACE-8E173F49E71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117FB42-9B8B-23AC-0F6E-7F7B7E534EFD}"/>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4" name="Espace réservé du pied de page 3">
            <a:extLst>
              <a:ext uri="{FF2B5EF4-FFF2-40B4-BE49-F238E27FC236}">
                <a16:creationId xmlns:a16="http://schemas.microsoft.com/office/drawing/2014/main" id="{C72C11F4-DEFB-1796-F68C-E0D4C9ECADF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393B09A-CDBA-A32F-6211-128231BE9A05}"/>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3197677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94F19C7-9936-74E2-601E-72DC0FF198B8}"/>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3" name="Espace réservé du pied de page 2">
            <a:extLst>
              <a:ext uri="{FF2B5EF4-FFF2-40B4-BE49-F238E27FC236}">
                <a16:creationId xmlns:a16="http://schemas.microsoft.com/office/drawing/2014/main" id="{4F6AC835-2293-6196-9A52-663B50D2B6B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B7FBC54-5EF5-91BA-7CC9-149B5EC5C965}"/>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330273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169999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081FA-C219-A2AC-96A3-541E34BD795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3EF45FC-5A4C-B3C2-BDDA-10C4FC1BA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29BC47D-3E2B-9997-7EAC-133FA8554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D4C677-BBA2-6F40-935B-ACF03C63F8D4}"/>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6" name="Espace réservé du pied de page 5">
            <a:extLst>
              <a:ext uri="{FF2B5EF4-FFF2-40B4-BE49-F238E27FC236}">
                <a16:creationId xmlns:a16="http://schemas.microsoft.com/office/drawing/2014/main" id="{C3CC09ED-E1BE-BD46-6E62-6FE52C62F1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CA9683-0800-D609-8401-5AB6810B0476}"/>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3207217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BB5AA-B93F-E0C3-7638-AA4A6AA7D1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94769E0-359D-5EE9-A07B-5517E0131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E572FF8-AFD3-088B-50A3-7FEE205E2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8D92FE-EF5A-1305-5048-46685D866BA7}"/>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6" name="Espace réservé du pied de page 5">
            <a:extLst>
              <a:ext uri="{FF2B5EF4-FFF2-40B4-BE49-F238E27FC236}">
                <a16:creationId xmlns:a16="http://schemas.microsoft.com/office/drawing/2014/main" id="{793EE23F-F726-89AA-19EE-549037F0EB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8AE59C-1ED5-B900-0B7D-58DB856B64E0}"/>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1809192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282CB-2F17-58A5-E9D8-DC1D901E667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937BFB5-44D4-BE89-22F7-DAD4174798F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B3B842-0FCC-FDD7-2878-FF943251D880}"/>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5" name="Espace réservé du pied de page 4">
            <a:extLst>
              <a:ext uri="{FF2B5EF4-FFF2-40B4-BE49-F238E27FC236}">
                <a16:creationId xmlns:a16="http://schemas.microsoft.com/office/drawing/2014/main" id="{F112A444-0BE7-C046-095D-A0924069EC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369B4F-BBC7-2468-CF72-B3AB337D668B}"/>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3300257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6AA8355-EB2A-988A-DAAC-4E9C00A3A9D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7C0B03D-D310-2BA6-8A3F-2DD6EBE01AF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AAEF27-F7A4-5D71-57E1-5182A8098385}"/>
              </a:ext>
            </a:extLst>
          </p:cNvPr>
          <p:cNvSpPr>
            <a:spLocks noGrp="1"/>
          </p:cNvSpPr>
          <p:nvPr>
            <p:ph type="dt" sz="half" idx="10"/>
          </p:nvPr>
        </p:nvSpPr>
        <p:spPr/>
        <p:txBody>
          <a:bodyPr/>
          <a:lstStyle/>
          <a:p>
            <a:fld id="{AADD0B06-1D7D-9B40-80CF-AC334E31CCE2}" type="datetimeFigureOut">
              <a:rPr lang="fr-FR" smtClean="0"/>
              <a:t>24/03/2025</a:t>
            </a:fld>
            <a:endParaRPr lang="fr-FR"/>
          </a:p>
        </p:txBody>
      </p:sp>
      <p:sp>
        <p:nvSpPr>
          <p:cNvPr id="5" name="Espace réservé du pied de page 4">
            <a:extLst>
              <a:ext uri="{FF2B5EF4-FFF2-40B4-BE49-F238E27FC236}">
                <a16:creationId xmlns:a16="http://schemas.microsoft.com/office/drawing/2014/main" id="{8C672A86-42BF-CBC6-3EF6-D7914FD010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B060F5-E63E-8B2F-A01E-586E6697AE7D}"/>
              </a:ext>
            </a:extLst>
          </p:cNvPr>
          <p:cNvSpPr>
            <a:spLocks noGrp="1"/>
          </p:cNvSpPr>
          <p:nvPr>
            <p:ph type="sldNum" sz="quarter" idx="12"/>
          </p:nvPr>
        </p:nvSpPr>
        <p:spPr/>
        <p:txBody>
          <a:bodyPr/>
          <a:lstStyle/>
          <a:p>
            <a:fld id="{ABCB5A62-88DB-5842-A931-3C10B8904A79}" type="slidenum">
              <a:rPr lang="fr-FR" smtClean="0"/>
              <a:t>‹N°›</a:t>
            </a:fld>
            <a:endParaRPr lang="fr-FR"/>
          </a:p>
        </p:txBody>
      </p:sp>
    </p:spTree>
    <p:extLst>
      <p:ext uri="{BB962C8B-B14F-4D97-AF65-F5344CB8AC3E}">
        <p14:creationId xmlns:p14="http://schemas.microsoft.com/office/powerpoint/2010/main" val="206694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02023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77303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420404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52865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91187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3/24/25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56792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3/24/25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28283571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09601" y="274638"/>
            <a:ext cx="10970684" cy="11414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3074" name="Rectangle 2"/>
          <p:cNvSpPr>
            <a:spLocks noGrp="1" noChangeArrowheads="1"/>
          </p:cNvSpPr>
          <p:nvPr>
            <p:ph type="body" idx="1"/>
          </p:nvPr>
        </p:nvSpPr>
        <p:spPr bwMode="auto">
          <a:xfrm>
            <a:off x="609601" y="1600201"/>
            <a:ext cx="10970684"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3075" name="Text Box 3"/>
          <p:cNvSpPr txBox="1">
            <a:spLocks noChangeArrowheads="1"/>
          </p:cNvSpPr>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sz="1800"/>
          </a:p>
        </p:txBody>
      </p:sp>
      <p:sp>
        <p:nvSpPr>
          <p:cNvPr id="3076" name="Text Box 4"/>
          <p:cNvSpPr txBox="1">
            <a:spLocks noChangeArrowheads="1"/>
          </p:cNvSpPr>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fr-FR" sz="1800"/>
          </a:p>
        </p:txBody>
      </p:sp>
      <p:sp>
        <p:nvSpPr>
          <p:cNvPr id="3077" name="Rectangle 5"/>
          <p:cNvSpPr>
            <a:spLocks noGrp="1" noChangeArrowheads="1"/>
          </p:cNvSpPr>
          <p:nvPr>
            <p:ph type="sldNum"/>
          </p:nvPr>
        </p:nvSpPr>
        <p:spPr bwMode="auto">
          <a:xfrm>
            <a:off x="8737601" y="6248401"/>
            <a:ext cx="2537884"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cs typeface="Arial Unicode MS" charset="0"/>
              </a:defRPr>
            </a:lvl1pPr>
          </a:lstStyle>
          <a:p>
            <a:fld id="{E6557BC2-7140-4225-B2DC-7E954EC81BB0}" type="slidenum">
              <a:rPr lang="fr-FR" altLang="fr-FR"/>
              <a:pPr/>
              <a:t>‹N°›</a:t>
            </a:fld>
            <a:endParaRPr lang="fr-FR" altLang="fr-FR"/>
          </a:p>
        </p:txBody>
      </p:sp>
    </p:spTree>
    <p:extLst>
      <p:ext uri="{BB962C8B-B14F-4D97-AF65-F5344CB8AC3E}">
        <p14:creationId xmlns:p14="http://schemas.microsoft.com/office/powerpoint/2010/main" val="259919091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charset="0"/>
          <a:ea typeface="ＭＳ Ｐゴシック"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charset="0"/>
          <a:ea typeface="ＭＳ Ｐゴシック"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charset="0"/>
          <a:ea typeface="ＭＳ Ｐゴシック"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charset="0"/>
          <a:ea typeface="ＭＳ Ｐゴシック"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charset="0"/>
          <a:ea typeface="ＭＳ Ｐゴシック"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charset="0"/>
          <a:ea typeface="ＭＳ Ｐゴシック"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charset="0"/>
          <a:ea typeface="ＭＳ Ｐゴシック"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charset="0"/>
          <a:ea typeface="ＭＳ Ｐゴシック"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B3DC26-772A-A69B-25DB-62E6089DA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EB76481-F89A-9119-0512-5141D23A2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2C9049-8695-840D-9117-94EC06A61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DD0B06-1D7D-9B40-80CF-AC334E31CCE2}" type="datetimeFigureOut">
              <a:rPr lang="fr-FR" smtClean="0"/>
              <a:t>24/03/2025</a:t>
            </a:fld>
            <a:endParaRPr lang="fr-FR"/>
          </a:p>
        </p:txBody>
      </p:sp>
      <p:sp>
        <p:nvSpPr>
          <p:cNvPr id="5" name="Espace réservé du pied de page 4">
            <a:extLst>
              <a:ext uri="{FF2B5EF4-FFF2-40B4-BE49-F238E27FC236}">
                <a16:creationId xmlns:a16="http://schemas.microsoft.com/office/drawing/2014/main" id="{189CE503-191D-6FCA-B8EC-3BE20FA0E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15FCFE8-13A6-7F24-7BB6-2C872CE21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CB5A62-88DB-5842-A931-3C10B8904A79}" type="slidenum">
              <a:rPr lang="fr-FR" smtClean="0"/>
              <a:t>‹N°›</a:t>
            </a:fld>
            <a:endParaRPr lang="fr-FR"/>
          </a:p>
        </p:txBody>
      </p:sp>
    </p:spTree>
    <p:extLst>
      <p:ext uri="{BB962C8B-B14F-4D97-AF65-F5344CB8AC3E}">
        <p14:creationId xmlns:p14="http://schemas.microsoft.com/office/powerpoint/2010/main" val="33478827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contact@obeucherie-conseil.f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jpeg"/><Relationship Id="rId39" Type="http://schemas.openxmlformats.org/officeDocument/2006/relationships/image" Target="../media/image47.gif"/><Relationship Id="rId21" Type="http://schemas.openxmlformats.org/officeDocument/2006/relationships/image" Target="../media/image29.png"/><Relationship Id="rId34" Type="http://schemas.openxmlformats.org/officeDocument/2006/relationships/image" Target="../media/image42.jpeg"/><Relationship Id="rId42" Type="http://schemas.openxmlformats.org/officeDocument/2006/relationships/image" Target="../media/image50.png"/><Relationship Id="rId47" Type="http://schemas.openxmlformats.org/officeDocument/2006/relationships/image" Target="../media/image55.png"/><Relationship Id="rId50" Type="http://schemas.openxmlformats.org/officeDocument/2006/relationships/image" Target="../media/image58.png"/><Relationship Id="rId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24.png"/><Relationship Id="rId29" Type="http://schemas.openxmlformats.org/officeDocument/2006/relationships/image" Target="../media/image37.jpe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jpeg"/><Relationship Id="rId5" Type="http://schemas.openxmlformats.org/officeDocument/2006/relationships/image" Target="../media/image13.jp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49" Type="http://schemas.openxmlformats.org/officeDocument/2006/relationships/image" Target="../media/image57.jpe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4" Type="http://schemas.openxmlformats.org/officeDocument/2006/relationships/image" Target="../media/image52.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jpe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jpeg"/><Relationship Id="rId48" Type="http://schemas.openxmlformats.org/officeDocument/2006/relationships/image" Target="../media/image56.png"/><Relationship Id="rId8" Type="http://schemas.openxmlformats.org/officeDocument/2006/relationships/image" Target="../media/image16.jpeg"/><Relationship Id="rId3"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jpeg"/><Relationship Id="rId20" Type="http://schemas.openxmlformats.org/officeDocument/2006/relationships/image" Target="../media/image28.jpeg"/><Relationship Id="rId41" Type="http://schemas.openxmlformats.org/officeDocument/2006/relationships/image" Target="../media/image49.png"/><Relationship Id="rId1" Type="http://schemas.openxmlformats.org/officeDocument/2006/relationships/slideLayout" Target="../slideLayouts/slideLayout18.xml"/><Relationship Id="rId6"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F1B58-D55A-BF01-C76A-337F88900B23}"/>
              </a:ext>
            </a:extLst>
          </p:cNvPr>
          <p:cNvSpPr>
            <a:spLocks noGrp="1"/>
          </p:cNvSpPr>
          <p:nvPr>
            <p:ph type="ctrTitle"/>
          </p:nvPr>
        </p:nvSpPr>
        <p:spPr/>
        <p:txBody>
          <a:bodyPr>
            <a:normAutofit fontScale="90000"/>
          </a:bodyPr>
          <a:lstStyle/>
          <a:p>
            <a:r>
              <a:rPr lang="fr-FR" dirty="0"/>
              <a:t>La création de valeur dans les filières avec SIQO</a:t>
            </a:r>
          </a:p>
        </p:txBody>
      </p:sp>
      <p:sp>
        <p:nvSpPr>
          <p:cNvPr id="3" name="Sous-titre 2">
            <a:extLst>
              <a:ext uri="{FF2B5EF4-FFF2-40B4-BE49-F238E27FC236}">
                <a16:creationId xmlns:a16="http://schemas.microsoft.com/office/drawing/2014/main" id="{7E15F565-6561-8F82-B7AF-AE50740CA3CB}"/>
              </a:ext>
            </a:extLst>
          </p:cNvPr>
          <p:cNvSpPr>
            <a:spLocks noGrp="1"/>
          </p:cNvSpPr>
          <p:nvPr>
            <p:ph type="subTitle" idx="1"/>
          </p:nvPr>
        </p:nvSpPr>
        <p:spPr>
          <a:xfrm>
            <a:off x="1524000" y="4766310"/>
            <a:ext cx="9144000" cy="491490"/>
          </a:xfrm>
        </p:spPr>
        <p:txBody>
          <a:bodyPr/>
          <a:lstStyle/>
          <a:p>
            <a:r>
              <a:rPr lang="fr-FR" dirty="0"/>
              <a:t>24 mars 2025 – Chambray-lès-Tours</a:t>
            </a:r>
          </a:p>
        </p:txBody>
      </p:sp>
      <p:pic>
        <p:nvPicPr>
          <p:cNvPr id="4" name="Image 3" descr="Une image contenant Police, texte, capture d’écran, Graphique&#10;&#10;Le contenu généré par l’IA peut être incorrect.">
            <a:extLst>
              <a:ext uri="{FF2B5EF4-FFF2-40B4-BE49-F238E27FC236}">
                <a16:creationId xmlns:a16="http://schemas.microsoft.com/office/drawing/2014/main" id="{CB06AE17-B2BA-060D-2AB4-82BE14877A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092" y="5615640"/>
            <a:ext cx="2722378" cy="816233"/>
          </a:xfrm>
          <a:prstGeom prst="rect">
            <a:avLst/>
          </a:prstGeom>
        </p:spPr>
      </p:pic>
      <p:pic>
        <p:nvPicPr>
          <p:cNvPr id="6" name="Image 5" descr="Une image contenant Graphique, Police, graphisme, capture d’écran&#10;&#10;Le contenu généré par l’IA peut être incorrect.">
            <a:extLst>
              <a:ext uri="{FF2B5EF4-FFF2-40B4-BE49-F238E27FC236}">
                <a16:creationId xmlns:a16="http://schemas.microsoft.com/office/drawing/2014/main" id="{FF3A9646-364F-7BA1-86B0-3869823A3AFF}"/>
              </a:ext>
            </a:extLst>
          </p:cNvPr>
          <p:cNvPicPr>
            <a:picLocks noChangeAspect="1"/>
          </p:cNvPicPr>
          <p:nvPr/>
        </p:nvPicPr>
        <p:blipFill>
          <a:blip r:embed="rId3"/>
          <a:stretch>
            <a:fillRect/>
          </a:stretch>
        </p:blipFill>
        <p:spPr>
          <a:xfrm>
            <a:off x="8668532" y="5238773"/>
            <a:ext cx="2940941" cy="1494978"/>
          </a:xfrm>
          <a:prstGeom prst="rect">
            <a:avLst/>
          </a:prstGeom>
        </p:spPr>
      </p:pic>
    </p:spTree>
    <p:extLst>
      <p:ext uri="{BB962C8B-B14F-4D97-AF65-F5344CB8AC3E}">
        <p14:creationId xmlns:p14="http://schemas.microsoft.com/office/powerpoint/2010/main" val="127941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D9CBD06-34B7-0715-4530-22A2E7F67174}"/>
              </a:ext>
            </a:extLst>
          </p:cNvPr>
          <p:cNvSpPr txBox="1"/>
          <p:nvPr/>
        </p:nvSpPr>
        <p:spPr>
          <a:xfrm>
            <a:off x="2520779" y="345989"/>
            <a:ext cx="8835079" cy="1200329"/>
          </a:xfrm>
          <a:prstGeom prst="rect">
            <a:avLst/>
          </a:prstGeom>
          <a:noFill/>
        </p:spPr>
        <p:txBody>
          <a:bodyPr wrap="square" rtlCol="0">
            <a:spAutoFit/>
          </a:bodyPr>
          <a:lstStyle/>
          <a:p>
            <a:r>
              <a:rPr lang="fr-FR" sz="3600" b="1" dirty="0"/>
              <a:t>Des réponses à des besoins stratégiques des producteurs, des entreprises, pour…</a:t>
            </a:r>
          </a:p>
        </p:txBody>
      </p:sp>
      <p:sp>
        <p:nvSpPr>
          <p:cNvPr id="3" name="ZoneTexte 2">
            <a:extLst>
              <a:ext uri="{FF2B5EF4-FFF2-40B4-BE49-F238E27FC236}">
                <a16:creationId xmlns:a16="http://schemas.microsoft.com/office/drawing/2014/main" id="{AA334B66-65CA-71CB-6968-48344662E3DD}"/>
              </a:ext>
            </a:extLst>
          </p:cNvPr>
          <p:cNvSpPr txBox="1"/>
          <p:nvPr/>
        </p:nvSpPr>
        <p:spPr>
          <a:xfrm>
            <a:off x="7055707" y="2356878"/>
            <a:ext cx="4139514" cy="923330"/>
          </a:xfrm>
          <a:prstGeom prst="rect">
            <a:avLst/>
          </a:prstGeom>
          <a:noFill/>
        </p:spPr>
        <p:txBody>
          <a:bodyPr wrap="square" rtlCol="0">
            <a:spAutoFit/>
          </a:bodyPr>
          <a:lstStyle/>
          <a:p>
            <a:r>
              <a:rPr lang="fr-FR" sz="5400" b="1" dirty="0">
                <a:solidFill>
                  <a:schemeClr val="accent1"/>
                </a:solidFill>
              </a:rPr>
              <a:t>Garantir</a:t>
            </a:r>
          </a:p>
        </p:txBody>
      </p:sp>
      <p:sp>
        <p:nvSpPr>
          <p:cNvPr id="4" name="ZoneTexte 3">
            <a:extLst>
              <a:ext uri="{FF2B5EF4-FFF2-40B4-BE49-F238E27FC236}">
                <a16:creationId xmlns:a16="http://schemas.microsoft.com/office/drawing/2014/main" id="{8AC8349F-308F-8F16-D431-F7BC571EE6A4}"/>
              </a:ext>
            </a:extLst>
          </p:cNvPr>
          <p:cNvSpPr txBox="1"/>
          <p:nvPr/>
        </p:nvSpPr>
        <p:spPr>
          <a:xfrm>
            <a:off x="4026243" y="3800499"/>
            <a:ext cx="4139514" cy="923330"/>
          </a:xfrm>
          <a:prstGeom prst="rect">
            <a:avLst/>
          </a:prstGeom>
          <a:noFill/>
        </p:spPr>
        <p:txBody>
          <a:bodyPr wrap="square" rtlCol="0">
            <a:spAutoFit/>
          </a:bodyPr>
          <a:lstStyle/>
          <a:p>
            <a:r>
              <a:rPr lang="fr-FR" sz="5400" b="1" dirty="0">
                <a:solidFill>
                  <a:schemeClr val="accent6"/>
                </a:solidFill>
              </a:rPr>
              <a:t>Promouvoir</a:t>
            </a:r>
          </a:p>
        </p:txBody>
      </p:sp>
      <p:sp>
        <p:nvSpPr>
          <p:cNvPr id="5" name="ZoneTexte 4">
            <a:extLst>
              <a:ext uri="{FF2B5EF4-FFF2-40B4-BE49-F238E27FC236}">
                <a16:creationId xmlns:a16="http://schemas.microsoft.com/office/drawing/2014/main" id="{63D22B93-254B-9C43-189D-28FCEC484BD0}"/>
              </a:ext>
            </a:extLst>
          </p:cNvPr>
          <p:cNvSpPr txBox="1"/>
          <p:nvPr/>
        </p:nvSpPr>
        <p:spPr>
          <a:xfrm>
            <a:off x="1707292" y="5378616"/>
            <a:ext cx="4139514" cy="923330"/>
          </a:xfrm>
          <a:prstGeom prst="rect">
            <a:avLst/>
          </a:prstGeom>
          <a:noFill/>
        </p:spPr>
        <p:txBody>
          <a:bodyPr wrap="square" rtlCol="0">
            <a:spAutoFit/>
          </a:bodyPr>
          <a:lstStyle/>
          <a:p>
            <a:r>
              <a:rPr lang="fr-FR" sz="5400" b="1" dirty="0">
                <a:solidFill>
                  <a:srgbClr val="0070C0"/>
                </a:solidFill>
              </a:rPr>
              <a:t>Protéger</a:t>
            </a:r>
          </a:p>
        </p:txBody>
      </p:sp>
    </p:spTree>
    <p:extLst>
      <p:ext uri="{BB962C8B-B14F-4D97-AF65-F5344CB8AC3E}">
        <p14:creationId xmlns:p14="http://schemas.microsoft.com/office/powerpoint/2010/main" val="151954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E69A6F-B916-BD40-72BD-95D877E0795B}"/>
              </a:ext>
            </a:extLst>
          </p:cNvPr>
          <p:cNvSpPr>
            <a:spLocks noGrp="1"/>
          </p:cNvSpPr>
          <p:nvPr>
            <p:ph type="title"/>
          </p:nvPr>
        </p:nvSpPr>
        <p:spPr>
          <a:xfrm>
            <a:off x="504568" y="1996217"/>
            <a:ext cx="10515600" cy="1325563"/>
          </a:xfrm>
        </p:spPr>
        <p:txBody>
          <a:bodyPr>
            <a:normAutofit fontScale="90000"/>
          </a:bodyPr>
          <a:lstStyle/>
          <a:p>
            <a:r>
              <a:rPr lang="fr-FR" dirty="0"/>
              <a:t>Valorisation, </a:t>
            </a:r>
            <a:br>
              <a:rPr lang="fr-FR" dirty="0"/>
            </a:br>
            <a:r>
              <a:rPr lang="fr-FR" dirty="0"/>
              <a:t>création de valeur</a:t>
            </a:r>
          </a:p>
        </p:txBody>
      </p:sp>
      <p:pic>
        <p:nvPicPr>
          <p:cNvPr id="4" name="Image 3">
            <a:extLst>
              <a:ext uri="{FF2B5EF4-FFF2-40B4-BE49-F238E27FC236}">
                <a16:creationId xmlns:a16="http://schemas.microsoft.com/office/drawing/2014/main" id="{F986FB7D-140A-AFC4-6B38-A7CC051950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67664">
            <a:off x="5722942" y="701489"/>
            <a:ext cx="3797416" cy="5455019"/>
          </a:xfrm>
          <a:prstGeom prst="rect">
            <a:avLst/>
          </a:prstGeom>
          <a:effectLst>
            <a:outerShdw blurRad="151891" dist="235391" dir="3420000" algn="ctr" rotWithShape="0">
              <a:srgbClr val="000000">
                <a:alpha val="37814"/>
              </a:srgbClr>
            </a:outerShdw>
          </a:effectLst>
        </p:spPr>
      </p:pic>
    </p:spTree>
    <p:extLst>
      <p:ext uri="{BB962C8B-B14F-4D97-AF65-F5344CB8AC3E}">
        <p14:creationId xmlns:p14="http://schemas.microsoft.com/office/powerpoint/2010/main" val="11950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2C769-900A-2C2D-E615-A70DC0E8E0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E1EC4B3-9A24-E6C0-8849-236220E7B8AA}"/>
              </a:ext>
            </a:extLst>
          </p:cNvPr>
          <p:cNvSpPr>
            <a:spLocks noGrp="1"/>
          </p:cNvSpPr>
          <p:nvPr>
            <p:ph type="title"/>
          </p:nvPr>
        </p:nvSpPr>
        <p:spPr>
          <a:xfrm>
            <a:off x="191530" y="2885904"/>
            <a:ext cx="11182865" cy="1325563"/>
          </a:xfrm>
        </p:spPr>
        <p:txBody>
          <a:bodyPr>
            <a:normAutofit fontScale="90000"/>
          </a:bodyPr>
          <a:lstStyle/>
          <a:p>
            <a:r>
              <a:rPr lang="fr-FR" dirty="0"/>
              <a:t>Valorisation, </a:t>
            </a:r>
            <a:br>
              <a:rPr lang="fr-FR" dirty="0"/>
            </a:br>
            <a:r>
              <a:rPr lang="fr-FR" dirty="0"/>
              <a:t>création de valeur</a:t>
            </a:r>
            <a:br>
              <a:rPr lang="fr-FR" dirty="0"/>
            </a:br>
            <a:br>
              <a:rPr lang="fr-FR" dirty="0"/>
            </a:br>
            <a:r>
              <a:rPr lang="fr-FR" dirty="0"/>
              <a:t>Volumes ?</a:t>
            </a:r>
          </a:p>
        </p:txBody>
      </p:sp>
      <p:pic>
        <p:nvPicPr>
          <p:cNvPr id="5" name="Image 4">
            <a:extLst>
              <a:ext uri="{FF2B5EF4-FFF2-40B4-BE49-F238E27FC236}">
                <a16:creationId xmlns:a16="http://schemas.microsoft.com/office/drawing/2014/main" id="{425D5E91-9A9E-5531-D53F-8B120BE560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5316" y="277212"/>
            <a:ext cx="7275154" cy="5899751"/>
          </a:xfrm>
          <a:prstGeom prst="rect">
            <a:avLst/>
          </a:prstGeom>
        </p:spPr>
      </p:pic>
    </p:spTree>
    <p:extLst>
      <p:ext uri="{BB962C8B-B14F-4D97-AF65-F5344CB8AC3E}">
        <p14:creationId xmlns:p14="http://schemas.microsoft.com/office/powerpoint/2010/main" val="385816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0F27E-9D9F-7294-6AC5-7676C12FED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F5C675-F4DC-DD91-1B6C-4090D03F4514}"/>
              </a:ext>
            </a:extLst>
          </p:cNvPr>
          <p:cNvSpPr>
            <a:spLocks noGrp="1"/>
          </p:cNvSpPr>
          <p:nvPr>
            <p:ph type="title"/>
          </p:nvPr>
        </p:nvSpPr>
        <p:spPr>
          <a:xfrm>
            <a:off x="191530" y="2766218"/>
            <a:ext cx="11182865" cy="1325563"/>
          </a:xfrm>
        </p:spPr>
        <p:txBody>
          <a:bodyPr>
            <a:normAutofit fontScale="90000"/>
          </a:bodyPr>
          <a:lstStyle/>
          <a:p>
            <a:r>
              <a:rPr lang="fr-FR" dirty="0"/>
              <a:t>Valorisation, </a:t>
            </a:r>
            <a:br>
              <a:rPr lang="fr-FR" dirty="0"/>
            </a:br>
            <a:r>
              <a:rPr lang="fr-FR" dirty="0"/>
              <a:t>création de valeur</a:t>
            </a:r>
            <a:br>
              <a:rPr lang="fr-FR" dirty="0"/>
            </a:br>
            <a:br>
              <a:rPr lang="fr-FR" dirty="0"/>
            </a:br>
            <a:r>
              <a:rPr lang="fr-FR" dirty="0"/>
              <a:t>C.A. ?</a:t>
            </a:r>
          </a:p>
        </p:txBody>
      </p:sp>
      <p:pic>
        <p:nvPicPr>
          <p:cNvPr id="5" name="Image 4">
            <a:extLst>
              <a:ext uri="{FF2B5EF4-FFF2-40B4-BE49-F238E27FC236}">
                <a16:creationId xmlns:a16="http://schemas.microsoft.com/office/drawing/2014/main" id="{F6A9293D-74CA-9356-2C39-C2988E79754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25316" y="328320"/>
            <a:ext cx="7275154" cy="5797535"/>
          </a:xfrm>
          <a:prstGeom prst="rect">
            <a:avLst/>
          </a:prstGeom>
        </p:spPr>
      </p:pic>
    </p:spTree>
    <p:extLst>
      <p:ext uri="{BB962C8B-B14F-4D97-AF65-F5344CB8AC3E}">
        <p14:creationId xmlns:p14="http://schemas.microsoft.com/office/powerpoint/2010/main" val="25975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D8ACD-CCB7-FDA8-D01C-B9B76CDB60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273F7A-19EE-B57A-DC19-131ABC2A394A}"/>
              </a:ext>
            </a:extLst>
          </p:cNvPr>
          <p:cNvSpPr>
            <a:spLocks noGrp="1"/>
          </p:cNvSpPr>
          <p:nvPr>
            <p:ph type="title"/>
          </p:nvPr>
        </p:nvSpPr>
        <p:spPr>
          <a:xfrm>
            <a:off x="191530" y="2766218"/>
            <a:ext cx="11182865" cy="1325563"/>
          </a:xfrm>
        </p:spPr>
        <p:txBody>
          <a:bodyPr>
            <a:normAutofit fontScale="90000"/>
          </a:bodyPr>
          <a:lstStyle/>
          <a:p>
            <a:r>
              <a:rPr lang="fr-FR" dirty="0"/>
              <a:t>Valorisation, </a:t>
            </a:r>
            <a:br>
              <a:rPr lang="fr-FR" dirty="0"/>
            </a:br>
            <a:r>
              <a:rPr lang="fr-FR" dirty="0"/>
              <a:t>création de valeur</a:t>
            </a:r>
            <a:br>
              <a:rPr lang="fr-FR" dirty="0"/>
            </a:br>
            <a:br>
              <a:rPr lang="fr-FR" dirty="0"/>
            </a:br>
            <a:r>
              <a:rPr lang="fr-FR" dirty="0"/>
              <a:t>C.A. ?</a:t>
            </a:r>
          </a:p>
        </p:txBody>
      </p:sp>
      <p:pic>
        <p:nvPicPr>
          <p:cNvPr id="5" name="Image 4">
            <a:extLst>
              <a:ext uri="{FF2B5EF4-FFF2-40B4-BE49-F238E27FC236}">
                <a16:creationId xmlns:a16="http://schemas.microsoft.com/office/drawing/2014/main" id="{C1F2CCFF-92AE-4C23-A594-84C9D95C701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25316" y="602965"/>
            <a:ext cx="7275154" cy="5248245"/>
          </a:xfrm>
          <a:prstGeom prst="rect">
            <a:avLst/>
          </a:prstGeom>
        </p:spPr>
      </p:pic>
    </p:spTree>
    <p:extLst>
      <p:ext uri="{BB962C8B-B14F-4D97-AF65-F5344CB8AC3E}">
        <p14:creationId xmlns:p14="http://schemas.microsoft.com/office/powerpoint/2010/main" val="3132662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7BEB9-8F0B-90CD-B985-E1BE9A3E184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E566B8-586B-EB18-630A-EFA3D6480AD5}"/>
              </a:ext>
            </a:extLst>
          </p:cNvPr>
          <p:cNvSpPr>
            <a:spLocks noGrp="1"/>
          </p:cNvSpPr>
          <p:nvPr>
            <p:ph type="title"/>
          </p:nvPr>
        </p:nvSpPr>
        <p:spPr>
          <a:xfrm>
            <a:off x="191530" y="2766218"/>
            <a:ext cx="11182865" cy="1325563"/>
          </a:xfrm>
        </p:spPr>
        <p:txBody>
          <a:bodyPr>
            <a:normAutofit fontScale="90000"/>
          </a:bodyPr>
          <a:lstStyle/>
          <a:p>
            <a:r>
              <a:rPr lang="fr-FR" dirty="0"/>
              <a:t>Valorisation, </a:t>
            </a:r>
            <a:br>
              <a:rPr lang="fr-FR" dirty="0"/>
            </a:br>
            <a:r>
              <a:rPr lang="fr-FR" dirty="0"/>
              <a:t>création de valeur</a:t>
            </a:r>
            <a:br>
              <a:rPr lang="fr-FR" dirty="0"/>
            </a:br>
            <a:br>
              <a:rPr lang="fr-FR" dirty="0"/>
            </a:br>
            <a:r>
              <a:rPr lang="fr-FR" dirty="0"/>
              <a:t>Résultat d’exploitation ?...</a:t>
            </a:r>
          </a:p>
        </p:txBody>
      </p:sp>
    </p:spTree>
    <p:extLst>
      <p:ext uri="{BB962C8B-B14F-4D97-AF65-F5344CB8AC3E}">
        <p14:creationId xmlns:p14="http://schemas.microsoft.com/office/powerpoint/2010/main" val="97199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CD71-06C8-F058-E166-45D611ED24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F7BB0C-3175-3361-09F7-8DBCC5236000}"/>
              </a:ext>
            </a:extLst>
          </p:cNvPr>
          <p:cNvSpPr>
            <a:spLocks noGrp="1"/>
          </p:cNvSpPr>
          <p:nvPr>
            <p:ph type="title"/>
          </p:nvPr>
        </p:nvSpPr>
        <p:spPr>
          <a:xfrm>
            <a:off x="191530" y="160638"/>
            <a:ext cx="11182865" cy="6351373"/>
          </a:xfrm>
        </p:spPr>
        <p:txBody>
          <a:bodyPr>
            <a:normAutofit/>
          </a:bodyPr>
          <a:lstStyle/>
          <a:p>
            <a:r>
              <a:rPr lang="fr-FR" dirty="0"/>
              <a:t>Valorisation, création de valeur</a:t>
            </a:r>
            <a:br>
              <a:rPr lang="fr-FR" dirty="0"/>
            </a:br>
            <a:br>
              <a:rPr lang="fr-FR" dirty="0"/>
            </a:br>
            <a:r>
              <a:rPr lang="fr-FR" dirty="0"/>
              <a:t>Quelle proposition de valeur …</a:t>
            </a:r>
            <a:br>
              <a:rPr lang="fr-FR" dirty="0"/>
            </a:br>
            <a:br>
              <a:rPr lang="fr-FR" dirty="0"/>
            </a:br>
            <a:r>
              <a:rPr lang="fr-FR" dirty="0"/>
              <a:t>					… pour quels clients ?</a:t>
            </a:r>
            <a:br>
              <a:rPr lang="fr-FR" dirty="0"/>
            </a:br>
            <a:br>
              <a:rPr lang="fr-FR" dirty="0"/>
            </a:br>
            <a:br>
              <a:rPr lang="fr-FR" dirty="0"/>
            </a:br>
            <a:r>
              <a:rPr lang="fr-FR" dirty="0"/>
              <a:t>	</a:t>
            </a:r>
          </a:p>
        </p:txBody>
      </p:sp>
      <p:sp>
        <p:nvSpPr>
          <p:cNvPr id="3" name="Titre 1">
            <a:extLst>
              <a:ext uri="{FF2B5EF4-FFF2-40B4-BE49-F238E27FC236}">
                <a16:creationId xmlns:a16="http://schemas.microsoft.com/office/drawing/2014/main" id="{A580435F-9176-B508-CC9E-22945A19EAE2}"/>
              </a:ext>
            </a:extLst>
          </p:cNvPr>
          <p:cNvSpPr txBox="1">
            <a:spLocks/>
          </p:cNvSpPr>
          <p:nvPr/>
        </p:nvSpPr>
        <p:spPr>
          <a:xfrm>
            <a:off x="1907179" y="4323806"/>
            <a:ext cx="8072844" cy="23735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pPr>
              <a:lnSpc>
                <a:spcPct val="170000"/>
              </a:lnSpc>
            </a:pPr>
            <a:r>
              <a:rPr lang="fr-FR" sz="5700" dirty="0">
                <a:solidFill>
                  <a:srgbClr val="C00000"/>
                </a:solidFill>
              </a:rPr>
              <a:t>Quel modèle économique </a:t>
            </a:r>
          </a:p>
          <a:p>
            <a:pPr>
              <a:lnSpc>
                <a:spcPct val="170000"/>
              </a:lnSpc>
            </a:pPr>
            <a:r>
              <a:rPr lang="fr-FR" sz="5700" dirty="0">
                <a:solidFill>
                  <a:srgbClr val="C00000"/>
                </a:solidFill>
              </a:rPr>
              <a:t>pour créer de la valeur ?</a:t>
            </a:r>
          </a:p>
        </p:txBody>
      </p:sp>
    </p:spTree>
    <p:extLst>
      <p:ext uri="{BB962C8B-B14F-4D97-AF65-F5344CB8AC3E}">
        <p14:creationId xmlns:p14="http://schemas.microsoft.com/office/powerpoint/2010/main" val="26499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F0FE2-DF15-5640-209A-8CCF1B3A680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98CF9A0-43AD-18EF-D44D-84A8FDEDA0CE}"/>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A86A68C7-106E-1175-41F4-8A1C34D92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069" y="274780"/>
            <a:ext cx="11840617" cy="6358249"/>
          </a:xfrm>
          <a:prstGeom prst="rect">
            <a:avLst/>
          </a:prstGeom>
        </p:spPr>
      </p:pic>
    </p:spTree>
    <p:extLst>
      <p:ext uri="{BB962C8B-B14F-4D97-AF65-F5344CB8AC3E}">
        <p14:creationId xmlns:p14="http://schemas.microsoft.com/office/powerpoint/2010/main" val="325216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F0911-2FBF-8F25-E547-8EE6A88EC1F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0D863AD-FD91-5BBD-2B20-FDBA8BA16F33}"/>
              </a:ext>
            </a:extLst>
          </p:cNvPr>
          <p:cNvSpPr txBox="1"/>
          <p:nvPr/>
        </p:nvSpPr>
        <p:spPr>
          <a:xfrm>
            <a:off x="2520779" y="345989"/>
            <a:ext cx="8835079" cy="1200329"/>
          </a:xfrm>
          <a:prstGeom prst="rect">
            <a:avLst/>
          </a:prstGeom>
          <a:noFill/>
        </p:spPr>
        <p:txBody>
          <a:bodyPr wrap="square" rtlCol="0">
            <a:spAutoFit/>
          </a:bodyPr>
          <a:lstStyle/>
          <a:p>
            <a:r>
              <a:rPr lang="fr-FR" sz="3600" b="1" dirty="0"/>
              <a:t>Des réponses à des besoins stratégiques des producteurs, des entreprises, pour…</a:t>
            </a:r>
          </a:p>
        </p:txBody>
      </p:sp>
      <p:sp>
        <p:nvSpPr>
          <p:cNvPr id="3" name="ZoneTexte 2">
            <a:extLst>
              <a:ext uri="{FF2B5EF4-FFF2-40B4-BE49-F238E27FC236}">
                <a16:creationId xmlns:a16="http://schemas.microsoft.com/office/drawing/2014/main" id="{F3122F0A-5FC4-227A-E209-76A630F018C9}"/>
              </a:ext>
            </a:extLst>
          </p:cNvPr>
          <p:cNvSpPr txBox="1"/>
          <p:nvPr/>
        </p:nvSpPr>
        <p:spPr>
          <a:xfrm>
            <a:off x="7055707" y="2356878"/>
            <a:ext cx="4139514" cy="923330"/>
          </a:xfrm>
          <a:prstGeom prst="rect">
            <a:avLst/>
          </a:prstGeom>
          <a:noFill/>
        </p:spPr>
        <p:txBody>
          <a:bodyPr wrap="square" rtlCol="0">
            <a:spAutoFit/>
          </a:bodyPr>
          <a:lstStyle/>
          <a:p>
            <a:r>
              <a:rPr lang="fr-FR" sz="5400" b="1" dirty="0">
                <a:solidFill>
                  <a:schemeClr val="accent1"/>
                </a:solidFill>
              </a:rPr>
              <a:t>Garantir</a:t>
            </a:r>
          </a:p>
        </p:txBody>
      </p:sp>
      <p:sp>
        <p:nvSpPr>
          <p:cNvPr id="4" name="ZoneTexte 3">
            <a:extLst>
              <a:ext uri="{FF2B5EF4-FFF2-40B4-BE49-F238E27FC236}">
                <a16:creationId xmlns:a16="http://schemas.microsoft.com/office/drawing/2014/main" id="{5124F19C-011D-7EB7-CCEC-D2569194A3E1}"/>
              </a:ext>
            </a:extLst>
          </p:cNvPr>
          <p:cNvSpPr txBox="1"/>
          <p:nvPr/>
        </p:nvSpPr>
        <p:spPr>
          <a:xfrm>
            <a:off x="4026243" y="3800499"/>
            <a:ext cx="4139514" cy="923330"/>
          </a:xfrm>
          <a:prstGeom prst="rect">
            <a:avLst/>
          </a:prstGeom>
          <a:noFill/>
        </p:spPr>
        <p:txBody>
          <a:bodyPr wrap="square" rtlCol="0">
            <a:spAutoFit/>
          </a:bodyPr>
          <a:lstStyle/>
          <a:p>
            <a:r>
              <a:rPr lang="fr-FR" sz="5400" b="1" dirty="0">
                <a:solidFill>
                  <a:schemeClr val="accent6"/>
                </a:solidFill>
              </a:rPr>
              <a:t>Promouvoir</a:t>
            </a:r>
          </a:p>
        </p:txBody>
      </p:sp>
      <p:sp>
        <p:nvSpPr>
          <p:cNvPr id="5" name="ZoneTexte 4">
            <a:extLst>
              <a:ext uri="{FF2B5EF4-FFF2-40B4-BE49-F238E27FC236}">
                <a16:creationId xmlns:a16="http://schemas.microsoft.com/office/drawing/2014/main" id="{F94985E8-6436-BEA5-3880-3C1305B66629}"/>
              </a:ext>
            </a:extLst>
          </p:cNvPr>
          <p:cNvSpPr txBox="1"/>
          <p:nvPr/>
        </p:nvSpPr>
        <p:spPr>
          <a:xfrm>
            <a:off x="1707292" y="5378616"/>
            <a:ext cx="4139514" cy="923330"/>
          </a:xfrm>
          <a:prstGeom prst="rect">
            <a:avLst/>
          </a:prstGeom>
          <a:noFill/>
        </p:spPr>
        <p:txBody>
          <a:bodyPr wrap="square" rtlCol="0">
            <a:spAutoFit/>
          </a:bodyPr>
          <a:lstStyle/>
          <a:p>
            <a:r>
              <a:rPr lang="fr-FR" sz="5400" b="1" dirty="0">
                <a:solidFill>
                  <a:srgbClr val="0070C0"/>
                </a:solidFill>
              </a:rPr>
              <a:t>Protéger</a:t>
            </a:r>
          </a:p>
        </p:txBody>
      </p:sp>
      <p:sp>
        <p:nvSpPr>
          <p:cNvPr id="6" name="ZoneTexte 5">
            <a:extLst>
              <a:ext uri="{FF2B5EF4-FFF2-40B4-BE49-F238E27FC236}">
                <a16:creationId xmlns:a16="http://schemas.microsoft.com/office/drawing/2014/main" id="{37F7158A-6611-8D42-8259-5DC3E8B2BA05}"/>
              </a:ext>
            </a:extLst>
          </p:cNvPr>
          <p:cNvSpPr txBox="1"/>
          <p:nvPr/>
        </p:nvSpPr>
        <p:spPr>
          <a:xfrm>
            <a:off x="8284876" y="5718361"/>
            <a:ext cx="4139514" cy="1107996"/>
          </a:xfrm>
          <a:prstGeom prst="rect">
            <a:avLst/>
          </a:prstGeom>
          <a:noFill/>
        </p:spPr>
        <p:txBody>
          <a:bodyPr wrap="square" rtlCol="0">
            <a:spAutoFit/>
          </a:bodyPr>
          <a:lstStyle/>
          <a:p>
            <a:r>
              <a:rPr lang="fr-FR" sz="6600" b="1" dirty="0">
                <a:solidFill>
                  <a:srgbClr val="7030A0"/>
                </a:solidFill>
              </a:rPr>
              <a:t>Vendre</a:t>
            </a:r>
          </a:p>
        </p:txBody>
      </p:sp>
    </p:spTree>
    <p:extLst>
      <p:ext uri="{BB962C8B-B14F-4D97-AF65-F5344CB8AC3E}">
        <p14:creationId xmlns:p14="http://schemas.microsoft.com/office/powerpoint/2010/main" val="144172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8FBBF9B-B273-60D0-6550-E5588963DCEF}"/>
              </a:ext>
            </a:extLst>
          </p:cNvPr>
          <p:cNvSpPr txBox="1"/>
          <p:nvPr/>
        </p:nvSpPr>
        <p:spPr>
          <a:xfrm>
            <a:off x="299116" y="2321004"/>
            <a:ext cx="3370676" cy="1107996"/>
          </a:xfrm>
          <a:prstGeom prst="rect">
            <a:avLst/>
          </a:prstGeom>
          <a:noFill/>
        </p:spPr>
        <p:txBody>
          <a:bodyPr wrap="square" rtlCol="0">
            <a:spAutoFit/>
          </a:bodyPr>
          <a:lstStyle/>
          <a:p>
            <a:r>
              <a:rPr lang="fr-FR" sz="6600" b="1" dirty="0">
                <a:solidFill>
                  <a:srgbClr val="7030A0"/>
                </a:solidFill>
              </a:rPr>
              <a:t>Vendre</a:t>
            </a:r>
          </a:p>
        </p:txBody>
      </p:sp>
      <p:sp>
        <p:nvSpPr>
          <p:cNvPr id="3" name="ZoneTexte 2">
            <a:extLst>
              <a:ext uri="{FF2B5EF4-FFF2-40B4-BE49-F238E27FC236}">
                <a16:creationId xmlns:a16="http://schemas.microsoft.com/office/drawing/2014/main" id="{0E561C4E-174B-5CA1-514D-1A62D5FB76D9}"/>
              </a:ext>
            </a:extLst>
          </p:cNvPr>
          <p:cNvSpPr txBox="1"/>
          <p:nvPr/>
        </p:nvSpPr>
        <p:spPr>
          <a:xfrm>
            <a:off x="5145024" y="1146048"/>
            <a:ext cx="6461760" cy="646331"/>
          </a:xfrm>
          <a:prstGeom prst="rect">
            <a:avLst/>
          </a:prstGeom>
          <a:noFill/>
        </p:spPr>
        <p:txBody>
          <a:bodyPr wrap="square" rtlCol="0">
            <a:spAutoFit/>
          </a:bodyPr>
          <a:lstStyle/>
          <a:p>
            <a:r>
              <a:rPr lang="fr-FR" sz="3600" b="1" dirty="0">
                <a:solidFill>
                  <a:srgbClr val="00B050"/>
                </a:solidFill>
              </a:rPr>
              <a:t>Clients solvables identifiés</a:t>
            </a:r>
          </a:p>
        </p:txBody>
      </p:sp>
      <p:sp>
        <p:nvSpPr>
          <p:cNvPr id="4" name="ZoneTexte 3">
            <a:extLst>
              <a:ext uri="{FF2B5EF4-FFF2-40B4-BE49-F238E27FC236}">
                <a16:creationId xmlns:a16="http://schemas.microsoft.com/office/drawing/2014/main" id="{E610BD77-FEE1-4D86-A401-60CB12ADFF22}"/>
              </a:ext>
            </a:extLst>
          </p:cNvPr>
          <p:cNvSpPr txBox="1"/>
          <p:nvPr/>
        </p:nvSpPr>
        <p:spPr>
          <a:xfrm>
            <a:off x="5145024" y="3675888"/>
            <a:ext cx="6461760" cy="646331"/>
          </a:xfrm>
          <a:prstGeom prst="rect">
            <a:avLst/>
          </a:prstGeom>
          <a:noFill/>
        </p:spPr>
        <p:txBody>
          <a:bodyPr wrap="square" rtlCol="0">
            <a:spAutoFit/>
          </a:bodyPr>
          <a:lstStyle/>
          <a:p>
            <a:r>
              <a:rPr lang="fr-FR" sz="3600" b="1" dirty="0">
                <a:solidFill>
                  <a:srgbClr val="FF0000"/>
                </a:solidFill>
              </a:rPr>
              <a:t>Prix rémunérateurs</a:t>
            </a:r>
          </a:p>
        </p:txBody>
      </p:sp>
      <p:cxnSp>
        <p:nvCxnSpPr>
          <p:cNvPr id="6" name="Connecteur droit avec flèche 5">
            <a:extLst>
              <a:ext uri="{FF2B5EF4-FFF2-40B4-BE49-F238E27FC236}">
                <a16:creationId xmlns:a16="http://schemas.microsoft.com/office/drawing/2014/main" id="{F26961E9-01FB-3354-82C1-DBBC40B2A8B0}"/>
              </a:ext>
            </a:extLst>
          </p:cNvPr>
          <p:cNvCxnSpPr>
            <a:stCxn id="2" idx="3"/>
            <a:endCxn id="3" idx="1"/>
          </p:cNvCxnSpPr>
          <p:nvPr/>
        </p:nvCxnSpPr>
        <p:spPr>
          <a:xfrm flipV="1">
            <a:off x="3669792" y="1469214"/>
            <a:ext cx="1475232" cy="1405788"/>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83BF5D8A-2668-198C-D9AC-8703EB8EFE2C}"/>
              </a:ext>
            </a:extLst>
          </p:cNvPr>
          <p:cNvCxnSpPr>
            <a:cxnSpLocks/>
            <a:stCxn id="2" idx="3"/>
            <a:endCxn id="4" idx="1"/>
          </p:cNvCxnSpPr>
          <p:nvPr/>
        </p:nvCxnSpPr>
        <p:spPr>
          <a:xfrm>
            <a:off x="3669792" y="2875002"/>
            <a:ext cx="1475232" cy="1124052"/>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ADE49DE1-3CCE-D7F5-5D87-8B6A89D91D28}"/>
              </a:ext>
            </a:extLst>
          </p:cNvPr>
          <p:cNvSpPr txBox="1"/>
          <p:nvPr/>
        </p:nvSpPr>
        <p:spPr>
          <a:xfrm>
            <a:off x="2072640" y="5718048"/>
            <a:ext cx="8885170" cy="646331"/>
          </a:xfrm>
          <a:prstGeom prst="rect">
            <a:avLst/>
          </a:prstGeom>
          <a:noFill/>
        </p:spPr>
        <p:txBody>
          <a:bodyPr wrap="square" rtlCol="0">
            <a:spAutoFit/>
          </a:bodyPr>
          <a:lstStyle/>
          <a:p>
            <a:r>
              <a:rPr lang="fr-FR" sz="3600" b="1" dirty="0">
                <a:solidFill>
                  <a:schemeClr val="tx2">
                    <a:lumMod val="50000"/>
                    <a:lumOff val="50000"/>
                  </a:schemeClr>
                </a:solidFill>
              </a:rPr>
              <a:t>Les bases d’une démarche marketing</a:t>
            </a:r>
          </a:p>
        </p:txBody>
      </p:sp>
      <p:pic>
        <p:nvPicPr>
          <p:cNvPr id="12" name="Graphique 11" descr="Flèche : droite avec un remplissage uni">
            <a:extLst>
              <a:ext uri="{FF2B5EF4-FFF2-40B4-BE49-F238E27FC236}">
                <a16:creationId xmlns:a16="http://schemas.microsoft.com/office/drawing/2014/main" id="{2544F2D9-FD01-DFD7-DF54-93E129203B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952823">
            <a:off x="856934" y="5595076"/>
            <a:ext cx="914400" cy="914400"/>
          </a:xfrm>
          <a:prstGeom prst="rect">
            <a:avLst/>
          </a:prstGeom>
        </p:spPr>
      </p:pic>
    </p:spTree>
    <p:extLst>
      <p:ext uri="{BB962C8B-B14F-4D97-AF65-F5344CB8AC3E}">
        <p14:creationId xmlns:p14="http://schemas.microsoft.com/office/powerpoint/2010/main" val="202534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ppt_y</p:attrName>
                                        </p:attrNameLst>
                                      </p:cBhvr>
                                      <p:tavLst>
                                        <p:tav tm="0">
                                          <p:val>
                                            <p:strVal val="#ppt_y+#ppt_h*1.125000"/>
                                          </p:val>
                                        </p:tav>
                                        <p:tav tm="100000">
                                          <p:val>
                                            <p:strVal val="#ppt_y"/>
                                          </p:val>
                                        </p:tav>
                                      </p:tavLst>
                                    </p:anim>
                                    <p:animEffect transition="in" filter="wipe(up)">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C0F4056-8D89-6537-A456-9B7CB8C2DE1D}"/>
              </a:ext>
            </a:extLst>
          </p:cNvPr>
          <p:cNvSpPr>
            <a:spLocks noGrp="1"/>
          </p:cNvSpPr>
          <p:nvPr>
            <p:ph type="title"/>
          </p:nvPr>
        </p:nvSpPr>
        <p:spPr/>
        <p:txBody>
          <a:bodyPr/>
          <a:lstStyle/>
          <a:p>
            <a:r>
              <a:rPr lang="fr-FR" dirty="0"/>
              <a:t>Des SIQO pour quoi faire ?</a:t>
            </a:r>
          </a:p>
        </p:txBody>
      </p:sp>
      <p:sp>
        <p:nvSpPr>
          <p:cNvPr id="6" name="Espace réservé du contenu 5">
            <a:extLst>
              <a:ext uri="{FF2B5EF4-FFF2-40B4-BE49-F238E27FC236}">
                <a16:creationId xmlns:a16="http://schemas.microsoft.com/office/drawing/2014/main" id="{15B4E39E-8014-139A-0CA2-F70E7BDBE670}"/>
              </a:ext>
            </a:extLst>
          </p:cNvPr>
          <p:cNvSpPr>
            <a:spLocks noGrp="1"/>
          </p:cNvSpPr>
          <p:nvPr>
            <p:ph idx="1"/>
          </p:nvPr>
        </p:nvSpPr>
        <p:spPr>
          <a:xfrm>
            <a:off x="838199" y="1825625"/>
            <a:ext cx="11009243" cy="4351338"/>
          </a:xfrm>
        </p:spPr>
        <p:txBody>
          <a:bodyPr/>
          <a:lstStyle/>
          <a:p>
            <a:r>
              <a:rPr lang="fr-FR" dirty="0"/>
              <a:t>Le titre 4 du Code rural et de la pêche maritime :</a:t>
            </a:r>
          </a:p>
          <a:p>
            <a:pPr marL="0" indent="0" algn="ctr">
              <a:buNone/>
            </a:pPr>
            <a:r>
              <a:rPr lang="fr-FR" b="1" i="1" dirty="0"/>
              <a:t>La </a:t>
            </a:r>
            <a:r>
              <a:rPr lang="fr-FR" b="1" i="1" dirty="0">
                <a:solidFill>
                  <a:srgbClr val="FF0000"/>
                </a:solidFill>
              </a:rPr>
              <a:t>valorisation</a:t>
            </a:r>
            <a:r>
              <a:rPr lang="fr-FR" b="1" i="1" dirty="0"/>
              <a:t> des produits agricoles, forestiers ou alimentaires et des produits de la mer</a:t>
            </a:r>
          </a:p>
          <a:p>
            <a:pPr marL="0" indent="0">
              <a:buNone/>
            </a:pPr>
            <a:endParaRPr lang="fr-FR" dirty="0"/>
          </a:p>
          <a:p>
            <a:pPr marL="0" indent="0" algn="ctr">
              <a:buNone/>
            </a:pPr>
            <a:r>
              <a:rPr lang="fr-FR" dirty="0"/>
              <a:t>Valorisation = création de valeur = valeur ajoutée ?</a:t>
            </a:r>
          </a:p>
          <a:p>
            <a:pPr marL="0" indent="0" algn="ctr">
              <a:buNone/>
            </a:pPr>
            <a:r>
              <a:rPr lang="fr-FR" dirty="0"/>
              <a:t>Valeur économique + valeur immatérielle</a:t>
            </a:r>
          </a:p>
        </p:txBody>
      </p:sp>
    </p:spTree>
    <p:extLst>
      <p:ext uri="{BB962C8B-B14F-4D97-AF65-F5344CB8AC3E}">
        <p14:creationId xmlns:p14="http://schemas.microsoft.com/office/powerpoint/2010/main" val="6998506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801858"/>
          </a:xfrm>
        </p:spPr>
        <p:txBody>
          <a:bodyPr>
            <a:normAutofit/>
          </a:bodyPr>
          <a:lstStyle/>
          <a:p>
            <a:r>
              <a:rPr lang="fr-FR" dirty="0"/>
              <a:t>UNE DEMARCHE « MARKETING »</a:t>
            </a:r>
          </a:p>
        </p:txBody>
      </p:sp>
      <p:sp>
        <p:nvSpPr>
          <p:cNvPr id="5" name="Shape 281"/>
          <p:cNvSpPr txBox="1">
            <a:spLocks/>
          </p:cNvSpPr>
          <p:nvPr/>
        </p:nvSpPr>
        <p:spPr>
          <a:xfrm>
            <a:off x="838200" y="1440377"/>
            <a:ext cx="5450058" cy="49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80000"/>
              </a:lnSpc>
              <a:defRPr sz="2100"/>
            </a:pPr>
            <a:r>
              <a:rPr lang="fr-FR" sz="2500" dirty="0"/>
              <a:t>Action de mettre en marché, d’optimiser la rencontre entre une offre et une demande.</a:t>
            </a:r>
          </a:p>
          <a:p>
            <a:pPr marL="285750" indent="-285750">
              <a:lnSpc>
                <a:spcPct val="80000"/>
              </a:lnSpc>
              <a:spcBef>
                <a:spcPts val="2200"/>
              </a:spcBef>
              <a:defRPr sz="2100"/>
            </a:pPr>
            <a:r>
              <a:rPr lang="fr-FR" sz="2500" dirty="0"/>
              <a:t>Ensemble des moyens dont dispose une entreprise / une organisation pour vendre  ses produits à des clients d’une manière rentable.</a:t>
            </a:r>
          </a:p>
          <a:p>
            <a:pPr marL="285750" lvl="1" indent="-285750">
              <a:lnSpc>
                <a:spcPct val="80000"/>
              </a:lnSpc>
              <a:spcBef>
                <a:spcPts val="2200"/>
              </a:spcBef>
              <a:defRPr sz="2100"/>
            </a:pPr>
            <a:r>
              <a:rPr lang="fr-FR" sz="2500" dirty="0"/>
              <a:t>Le rôle du marketing est de </a:t>
            </a:r>
            <a:r>
              <a:rPr lang="fr-FR" sz="2500" b="1" dirty="0">
                <a:solidFill>
                  <a:srgbClr val="C00000"/>
                </a:solidFill>
              </a:rPr>
              <a:t>créer de la valeur</a:t>
            </a:r>
            <a:r>
              <a:rPr lang="fr-FR" sz="2500" dirty="0"/>
              <a:t> pour l’entreprise / les entreprises d’un collectif.</a:t>
            </a:r>
          </a:p>
          <a:p>
            <a:pPr marL="285750" lvl="1" indent="-285750">
              <a:lnSpc>
                <a:spcPct val="80000"/>
              </a:lnSpc>
              <a:spcBef>
                <a:spcPts val="2200"/>
              </a:spcBef>
              <a:defRPr sz="2100"/>
            </a:pPr>
            <a:r>
              <a:rPr lang="fr-FR" sz="2500" dirty="0"/>
              <a:t>Une notion qui n’est pas statique.</a:t>
            </a:r>
          </a:p>
        </p:txBody>
      </p:sp>
      <p:pic>
        <p:nvPicPr>
          <p:cNvPr id="6" name="image25.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2050" y="801858"/>
            <a:ext cx="5201076" cy="5934606"/>
          </a:xfrm>
          <a:prstGeom prst="rect">
            <a:avLst/>
          </a:prstGeom>
          <a:ln w="12700">
            <a:miter lim="400000"/>
          </a:ln>
        </p:spPr>
      </p:pic>
    </p:spTree>
    <p:extLst>
      <p:ext uri="{BB962C8B-B14F-4D97-AF65-F5344CB8AC3E}">
        <p14:creationId xmlns:p14="http://schemas.microsoft.com/office/powerpoint/2010/main" val="45900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par>
                          <p:cTn id="8" fill="hold">
                            <p:stCondLst>
                              <p:cond delay="2000"/>
                            </p:stCondLst>
                            <p:childTnLst>
                              <p:par>
                                <p:cTn id="9" presetID="4" presetClass="entr" presetSubtype="16" fill="hold" grpId="0" nodeType="afterEffect">
                                  <p:stCondLst>
                                    <p:cond delay="0"/>
                                  </p:stCondLst>
                                  <p:iterate>
                                    <p:tmAbs val="0"/>
                                  </p:iterate>
                                  <p:childTnLst>
                                    <p:set>
                                      <p:cBhvr>
                                        <p:cTn id="10" fill="hold"/>
                                        <p:tgtEl>
                                          <p:spTgt spid="5">
                                            <p:txEl>
                                              <p:pRg st="1" end="1"/>
                                            </p:txEl>
                                          </p:spTgt>
                                        </p:tgtEl>
                                        <p:attrNameLst>
                                          <p:attrName>style.visibility</p:attrName>
                                        </p:attrNameLst>
                                      </p:cBhvr>
                                      <p:to>
                                        <p:strVal val="visible"/>
                                      </p:to>
                                    </p:set>
                                    <p:animEffect transition="in" filter="box(in)">
                                      <p:cBhvr>
                                        <p:cTn id="11" dur="2000"/>
                                        <p:tgtEl>
                                          <p:spTgt spid="5">
                                            <p:txEl>
                                              <p:pRg st="1" end="1"/>
                                            </p:txEl>
                                          </p:spTgt>
                                        </p:tgtEl>
                                      </p:cBhvr>
                                    </p:animEffect>
                                  </p:childTnLst>
                                </p:cTn>
                              </p:par>
                              <p:par>
                                <p:cTn id="12" presetID="4" presetClass="entr" presetSubtype="16" fill="hold" grpId="0" nodeType="withEffect">
                                  <p:stCondLst>
                                    <p:cond delay="0"/>
                                  </p:stCondLst>
                                  <p:iterate>
                                    <p:tmAbs val="0"/>
                                  </p:iterate>
                                  <p:childTnLst>
                                    <p:set>
                                      <p:cBhvr>
                                        <p:cTn id="13" fill="hold"/>
                                        <p:tgtEl>
                                          <p:spTgt spid="5">
                                            <p:txEl>
                                              <p:pRg st="2" end="2"/>
                                            </p:txEl>
                                          </p:spTgt>
                                        </p:tgtEl>
                                        <p:attrNameLst>
                                          <p:attrName>style.visibility</p:attrName>
                                        </p:attrNameLst>
                                      </p:cBhvr>
                                      <p:to>
                                        <p:strVal val="visible"/>
                                      </p:to>
                                    </p:set>
                                    <p:animEffect transition="in" filter="box(in)">
                                      <p:cBhvr>
                                        <p:cTn id="14" dur="2000"/>
                                        <p:tgtEl>
                                          <p:spTgt spid="5">
                                            <p:txEl>
                                              <p:pRg st="2" end="2"/>
                                            </p:txEl>
                                          </p:spTgt>
                                        </p:tgtEl>
                                      </p:cBhvr>
                                    </p:animEffect>
                                  </p:childTnLst>
                                </p:cTn>
                              </p:par>
                              <p:par>
                                <p:cTn id="15" presetID="4" presetClass="entr" presetSubtype="16" fill="hold" grpId="0" nodeType="withEffect">
                                  <p:stCondLst>
                                    <p:cond delay="0"/>
                                  </p:stCondLst>
                                  <p:iterate>
                                    <p:tmAbs val="0"/>
                                  </p:iterate>
                                  <p:childTnLst>
                                    <p:set>
                                      <p:cBhvr>
                                        <p:cTn id="16" fill="hold"/>
                                        <p:tgtEl>
                                          <p:spTgt spid="5">
                                            <p:txEl>
                                              <p:pRg st="3" end="3"/>
                                            </p:txEl>
                                          </p:spTgt>
                                        </p:tgtEl>
                                        <p:attrNameLst>
                                          <p:attrName>style.visibility</p:attrName>
                                        </p:attrNameLst>
                                      </p:cBhvr>
                                      <p:to>
                                        <p:strVal val="visible"/>
                                      </p:to>
                                    </p:set>
                                    <p:animEffect transition="in" filter="box(in)">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03"/>
          <p:cNvSpPr>
            <a:spLocks noGrp="1"/>
          </p:cNvSpPr>
          <p:nvPr>
            <p:ph type="title"/>
          </p:nvPr>
        </p:nvSpPr>
        <p:spPr>
          <a:xfrm>
            <a:off x="838200" y="760141"/>
            <a:ext cx="10515600" cy="5355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000" b="1">
                <a:solidFill>
                  <a:srgbClr val="0070C0"/>
                </a:solidFill>
              </a:defRPr>
            </a:lvl1pPr>
          </a:lstStyle>
          <a:p>
            <a:r>
              <a:rPr sz="3200" dirty="0"/>
              <a:t>Parlons de … l’attitude marketing </a:t>
            </a:r>
          </a:p>
        </p:txBody>
      </p:sp>
      <p:grpSp>
        <p:nvGrpSpPr>
          <p:cNvPr id="6" name="Group 292"/>
          <p:cNvGrpSpPr/>
          <p:nvPr/>
        </p:nvGrpSpPr>
        <p:grpSpPr>
          <a:xfrm>
            <a:off x="1433804" y="1690687"/>
            <a:ext cx="10341231" cy="856658"/>
            <a:chOff x="0" y="-1"/>
            <a:chExt cx="6984776" cy="576066"/>
          </a:xfrm>
        </p:grpSpPr>
        <p:sp>
          <p:nvSpPr>
            <p:cNvPr id="7" name="Shape 290"/>
            <p:cNvSpPr/>
            <p:nvPr/>
          </p:nvSpPr>
          <p:spPr>
            <a:xfrm>
              <a:off x="0" y="-1"/>
              <a:ext cx="6984776" cy="576066"/>
            </a:xfrm>
            <a:prstGeom prst="rect">
              <a:avLst/>
            </a:prstGeom>
            <a:solidFill>
              <a:schemeClr val="accent1"/>
            </a:solidFill>
            <a:ln w="25400" cap="flat">
              <a:solidFill>
                <a:srgbClr val="B26416"/>
              </a:solidFill>
              <a:prstDash val="solid"/>
              <a:round/>
            </a:ln>
            <a:effectLst/>
          </p:spPr>
          <p:txBody>
            <a:bodyPr wrap="square" lIns="45719" tIns="45719" rIns="45719" bIns="45719" numCol="1" anchor="ctr">
              <a:noAutofit/>
            </a:bodyPr>
            <a:lstStyle/>
            <a:p>
              <a:pPr algn="ctr">
                <a:defRPr b="1">
                  <a:solidFill>
                    <a:srgbClr val="43598A"/>
                  </a:solidFill>
                </a:defRPr>
              </a:pPr>
              <a:endParaRPr dirty="0"/>
            </a:p>
          </p:txBody>
        </p:sp>
        <p:sp>
          <p:nvSpPr>
            <p:cNvPr id="8" name="Shape 291"/>
            <p:cNvSpPr/>
            <p:nvPr/>
          </p:nvSpPr>
          <p:spPr>
            <a:xfrm>
              <a:off x="0" y="153504"/>
              <a:ext cx="6984776" cy="2690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solidFill>
                    <a:srgbClr val="43598A"/>
                  </a:solidFill>
                </a:defRPr>
              </a:lvl1pPr>
            </a:lstStyle>
            <a:p>
              <a:r>
                <a:rPr lang="fr-FR" sz="2000" dirty="0">
                  <a:solidFill>
                    <a:schemeClr val="bg1"/>
                  </a:solidFill>
                </a:rPr>
                <a:t>Connaître le marché par des études systématiques et objectives</a:t>
              </a:r>
            </a:p>
          </p:txBody>
        </p:sp>
      </p:grpSp>
      <p:grpSp>
        <p:nvGrpSpPr>
          <p:cNvPr id="9" name="Group 295"/>
          <p:cNvGrpSpPr/>
          <p:nvPr/>
        </p:nvGrpSpPr>
        <p:grpSpPr>
          <a:xfrm>
            <a:off x="1289788" y="2698799"/>
            <a:ext cx="2452046" cy="2355800"/>
            <a:chOff x="0" y="0"/>
            <a:chExt cx="1656184" cy="1584176"/>
          </a:xfrm>
        </p:grpSpPr>
        <p:sp>
          <p:nvSpPr>
            <p:cNvPr id="10" name="Shape 293"/>
            <p:cNvSpPr/>
            <p:nvPr/>
          </p:nvSpPr>
          <p:spPr>
            <a:xfrm>
              <a:off x="0" y="0"/>
              <a:ext cx="1656184" cy="1584176"/>
            </a:xfrm>
            <a:prstGeom prst="ellipse">
              <a:avLst/>
            </a:prstGeom>
            <a:solidFill>
              <a:schemeClr val="accent1"/>
            </a:solidFill>
            <a:ln w="25400" cap="flat">
              <a:solidFill>
                <a:srgbClr val="B26416"/>
              </a:solidFill>
              <a:prstDash val="solid"/>
              <a:round/>
            </a:ln>
            <a:effectLst/>
          </p:spPr>
          <p:txBody>
            <a:bodyPr wrap="square" lIns="45719" tIns="45719" rIns="45719" bIns="45719" numCol="1" anchor="ctr">
              <a:noAutofit/>
            </a:bodyPr>
            <a:lstStyle/>
            <a:p>
              <a:pPr algn="ctr">
                <a:defRPr>
                  <a:solidFill>
                    <a:srgbClr val="43598A"/>
                  </a:solidFill>
                </a:defRPr>
              </a:pPr>
              <a:endParaRPr/>
            </a:p>
          </p:txBody>
        </p:sp>
        <p:sp>
          <p:nvSpPr>
            <p:cNvPr id="11" name="Shape 294"/>
            <p:cNvSpPr/>
            <p:nvPr/>
          </p:nvSpPr>
          <p:spPr>
            <a:xfrm>
              <a:off x="136061" y="554076"/>
              <a:ext cx="1277581" cy="4760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43598A"/>
                  </a:solidFill>
                </a:defRPr>
              </a:lvl1pPr>
            </a:lstStyle>
            <a:p>
              <a:r>
                <a:rPr sz="2000" b="1" dirty="0">
                  <a:solidFill>
                    <a:schemeClr val="bg1"/>
                  </a:solidFill>
                </a:rPr>
                <a:t>Pour </a:t>
              </a:r>
              <a:r>
                <a:rPr sz="2000" b="1" dirty="0" err="1">
                  <a:solidFill>
                    <a:schemeClr val="bg1"/>
                  </a:solidFill>
                </a:rPr>
                <a:t>s’y</a:t>
              </a:r>
              <a:r>
                <a:rPr sz="2000" b="1" dirty="0">
                  <a:solidFill>
                    <a:schemeClr val="bg1"/>
                  </a:solidFill>
                </a:rPr>
                <a:t> adapter</a:t>
              </a:r>
            </a:p>
          </p:txBody>
        </p:sp>
      </p:grpSp>
      <p:grpSp>
        <p:nvGrpSpPr>
          <p:cNvPr id="12" name="Group 298"/>
          <p:cNvGrpSpPr/>
          <p:nvPr/>
        </p:nvGrpSpPr>
        <p:grpSpPr>
          <a:xfrm>
            <a:off x="8654654" y="2698798"/>
            <a:ext cx="2452047" cy="2355800"/>
            <a:chOff x="-1" y="0"/>
            <a:chExt cx="1872210" cy="1584176"/>
          </a:xfrm>
        </p:grpSpPr>
        <p:sp>
          <p:nvSpPr>
            <p:cNvPr id="13" name="Shape 296"/>
            <p:cNvSpPr/>
            <p:nvPr/>
          </p:nvSpPr>
          <p:spPr>
            <a:xfrm>
              <a:off x="-1" y="0"/>
              <a:ext cx="1872210" cy="1584176"/>
            </a:xfrm>
            <a:prstGeom prst="ellipse">
              <a:avLst/>
            </a:prstGeom>
            <a:solidFill>
              <a:schemeClr val="accent1"/>
            </a:solidFill>
            <a:ln w="25400" cap="flat">
              <a:solidFill>
                <a:srgbClr val="B26416"/>
              </a:solidFill>
              <a:prstDash val="solid"/>
              <a:round/>
            </a:ln>
            <a:effectLst/>
          </p:spPr>
          <p:txBody>
            <a:bodyPr wrap="square" lIns="45719" tIns="45719" rIns="45719" bIns="45719" numCol="1" anchor="ctr">
              <a:noAutofit/>
            </a:bodyPr>
            <a:lstStyle/>
            <a:p>
              <a:pPr algn="ctr">
                <a:defRPr>
                  <a:solidFill>
                    <a:srgbClr val="43598A"/>
                  </a:solidFill>
                </a:defRPr>
              </a:pPr>
              <a:endParaRPr/>
            </a:p>
          </p:txBody>
        </p:sp>
        <p:sp>
          <p:nvSpPr>
            <p:cNvPr id="14" name="Shape 297"/>
            <p:cNvSpPr/>
            <p:nvPr/>
          </p:nvSpPr>
          <p:spPr>
            <a:xfrm>
              <a:off x="274178" y="554076"/>
              <a:ext cx="1323852" cy="4760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43598A"/>
                  </a:solidFill>
                </a:defRPr>
              </a:lvl1pPr>
            </a:lstStyle>
            <a:p>
              <a:r>
                <a:rPr sz="2000" b="1" dirty="0">
                  <a:solidFill>
                    <a:schemeClr val="bg1"/>
                  </a:solidFill>
                </a:rPr>
                <a:t>pour </a:t>
              </a:r>
              <a:r>
                <a:rPr sz="2000" b="1" dirty="0" err="1">
                  <a:solidFill>
                    <a:schemeClr val="bg1"/>
                  </a:solidFill>
                </a:rPr>
                <a:t>l’influencer</a:t>
              </a:r>
              <a:endParaRPr sz="2000" b="1" dirty="0">
                <a:solidFill>
                  <a:schemeClr val="bg1"/>
                </a:solidFill>
              </a:endParaRPr>
            </a:p>
          </p:txBody>
        </p:sp>
      </p:grpSp>
      <p:sp>
        <p:nvSpPr>
          <p:cNvPr id="15" name="Shape 299"/>
          <p:cNvSpPr/>
          <p:nvPr/>
        </p:nvSpPr>
        <p:spPr>
          <a:xfrm>
            <a:off x="7908380" y="5140996"/>
            <a:ext cx="3624762"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lgn="ctr">
              <a:defRPr>
                <a:solidFill>
                  <a:srgbClr val="43598A"/>
                </a:solidFill>
              </a:defRPr>
            </a:lvl1pPr>
          </a:lstStyle>
          <a:p>
            <a:r>
              <a:rPr lang="fr-FR" sz="2400" b="1" noProof="0" dirty="0">
                <a:solidFill>
                  <a:schemeClr val="accent6">
                    <a:lumMod val="75000"/>
                  </a:schemeClr>
                </a:solidFill>
              </a:rPr>
              <a:t>En communiquant une promesse forte</a:t>
            </a:r>
            <a:r>
              <a:rPr lang="fr-FR" sz="2400" noProof="0" dirty="0"/>
              <a:t>, en justifiant son attractivité</a:t>
            </a:r>
          </a:p>
        </p:txBody>
      </p:sp>
      <p:sp>
        <p:nvSpPr>
          <p:cNvPr id="16" name="Shape 300"/>
          <p:cNvSpPr/>
          <p:nvPr/>
        </p:nvSpPr>
        <p:spPr>
          <a:xfrm>
            <a:off x="390121" y="5053868"/>
            <a:ext cx="5223920" cy="15696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lgn="ctr">
              <a:defRPr>
                <a:solidFill>
                  <a:srgbClr val="43598A"/>
                </a:solidFill>
              </a:defRPr>
            </a:lvl1pPr>
          </a:lstStyle>
          <a:p>
            <a:r>
              <a:rPr lang="fr-FR" sz="2400" noProof="0" dirty="0"/>
              <a:t>En concevant une offre autour d’une proposition motivante, différente et à un prix acceptable par le marché concerné</a:t>
            </a:r>
          </a:p>
        </p:txBody>
      </p:sp>
      <p:sp>
        <p:nvSpPr>
          <p:cNvPr id="17" name="Shape 301"/>
          <p:cNvSpPr/>
          <p:nvPr/>
        </p:nvSpPr>
        <p:spPr>
          <a:xfrm>
            <a:off x="6462614" y="2546203"/>
            <a:ext cx="2192039" cy="1347371"/>
          </a:xfrm>
          <a:prstGeom prst="line">
            <a:avLst/>
          </a:prstGeom>
          <a:ln w="38100">
            <a:solidFill>
              <a:srgbClr val="FAC090"/>
            </a:solidFill>
            <a:tailEnd type="triangle"/>
          </a:ln>
        </p:spPr>
        <p:txBody>
          <a:bodyPr lIns="45719" rIns="45719"/>
          <a:lstStyle/>
          <a:p>
            <a:endParaRPr/>
          </a:p>
        </p:txBody>
      </p:sp>
      <p:sp>
        <p:nvSpPr>
          <p:cNvPr id="18" name="Shape 302"/>
          <p:cNvSpPr/>
          <p:nvPr/>
        </p:nvSpPr>
        <p:spPr>
          <a:xfrm flipH="1">
            <a:off x="3741833" y="2546203"/>
            <a:ext cx="2720780" cy="1009253"/>
          </a:xfrm>
          <a:prstGeom prst="line">
            <a:avLst/>
          </a:prstGeom>
          <a:ln w="38100">
            <a:solidFill>
              <a:srgbClr val="FAC090"/>
            </a:solidFill>
            <a:tailEnd type="triangle"/>
          </a:ln>
        </p:spPr>
        <p:txBody>
          <a:bodyPr lIns="45719" rIns="45719"/>
          <a:lstStyle/>
          <a:p>
            <a:endParaRPr/>
          </a:p>
        </p:txBody>
      </p:sp>
    </p:spTree>
    <p:extLst>
      <p:ext uri="{BB962C8B-B14F-4D97-AF65-F5344CB8AC3E}">
        <p14:creationId xmlns:p14="http://schemas.microsoft.com/office/powerpoint/2010/main" val="204490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4" presetClass="entr" presetSubtype="16" fill="hold" grpId="0" nodeType="afterEffect">
                                  <p:stCondLst>
                                    <p:cond delay="0"/>
                                  </p:stCondLst>
                                  <p:iterate>
                                    <p:tmAbs val="0"/>
                                  </p:iterate>
                                  <p:childTnLst>
                                    <p:set>
                                      <p:cBhvr>
                                        <p:cTn id="10" fill="hold"/>
                                        <p:tgtEl>
                                          <p:spTgt spid="18"/>
                                        </p:tgtEl>
                                        <p:attrNameLst>
                                          <p:attrName>style.visibility</p:attrName>
                                        </p:attrNameLst>
                                      </p:cBhvr>
                                      <p:to>
                                        <p:strVal val="visible"/>
                                      </p:to>
                                    </p:set>
                                    <p:animEffect transition="in" filter="box(in)">
                                      <p:cBhvr>
                                        <p:cTn id="11" dur="1000"/>
                                        <p:tgtEl>
                                          <p:spTgt spid="18"/>
                                        </p:tgtEl>
                                      </p:cBhvr>
                                    </p:animEffect>
                                  </p:childTnLst>
                                </p:cTn>
                              </p:par>
                            </p:childTnLst>
                          </p:cTn>
                        </p:par>
                        <p:par>
                          <p:cTn id="12" fill="hold">
                            <p:stCondLst>
                              <p:cond delay="3000"/>
                            </p:stCondLst>
                            <p:childTnLst>
                              <p:par>
                                <p:cTn id="13" presetID="4" presetClass="entr" presetSubtype="16" fill="hold" grpId="0" nodeType="afterEffect">
                                  <p:stCondLst>
                                    <p:cond delay="0"/>
                                  </p:stCondLst>
                                  <p:iterate>
                                    <p:tmAbs val="0"/>
                                  </p:iterate>
                                  <p:childTnLst>
                                    <p:set>
                                      <p:cBhvr>
                                        <p:cTn id="14" fill="hold"/>
                                        <p:tgtEl>
                                          <p:spTgt spid="17"/>
                                        </p:tgtEl>
                                        <p:attrNameLst>
                                          <p:attrName>style.visibility</p:attrName>
                                        </p:attrNameLst>
                                      </p:cBhvr>
                                      <p:to>
                                        <p:strVal val="visible"/>
                                      </p:to>
                                    </p:set>
                                    <p:animEffect transition="in" filter="box(in)">
                                      <p:cBhvr>
                                        <p:cTn id="15" dur="1000"/>
                                        <p:tgtEl>
                                          <p:spTgt spid="17"/>
                                        </p:tgtEl>
                                      </p:cBhvr>
                                    </p:animEffect>
                                  </p:childTnLst>
                                </p:cTn>
                              </p:par>
                            </p:childTnLst>
                          </p:cTn>
                        </p:par>
                        <p:par>
                          <p:cTn id="16" fill="hold">
                            <p:stCondLst>
                              <p:cond delay="4000"/>
                            </p:stCondLst>
                            <p:childTnLst>
                              <p:par>
                                <p:cTn id="17" presetID="4" presetClass="entr" presetSubtype="16" fill="hold" grpId="0" nodeType="afterEffect">
                                  <p:stCondLst>
                                    <p:cond delay="0"/>
                                  </p:stCondLst>
                                  <p:iterate>
                                    <p:tmAbs val="0"/>
                                  </p:iterate>
                                  <p:childTnLst>
                                    <p:set>
                                      <p:cBhvr>
                                        <p:cTn id="18" fill="hold"/>
                                        <p:tgtEl>
                                          <p:spTgt spid="9"/>
                                        </p:tgtEl>
                                        <p:attrNameLst>
                                          <p:attrName>style.visibility</p:attrName>
                                        </p:attrNameLst>
                                      </p:cBhvr>
                                      <p:to>
                                        <p:strVal val="visible"/>
                                      </p:to>
                                    </p:set>
                                    <p:animEffect transition="in" filter="box(in)">
                                      <p:cBhvr>
                                        <p:cTn id="19" dur="1000"/>
                                        <p:tgtEl>
                                          <p:spTgt spid="9"/>
                                        </p:tgtEl>
                                      </p:cBhvr>
                                    </p:animEffect>
                                  </p:childTnLst>
                                </p:cTn>
                              </p:par>
                            </p:childTnLst>
                          </p:cTn>
                        </p:par>
                        <p:par>
                          <p:cTn id="20" fill="hold">
                            <p:stCondLst>
                              <p:cond delay="5000"/>
                            </p:stCondLst>
                            <p:childTnLst>
                              <p:par>
                                <p:cTn id="21" presetID="4" presetClass="entr" presetSubtype="16" fill="hold" grpId="0" nodeType="afterEffect">
                                  <p:stCondLst>
                                    <p:cond delay="0"/>
                                  </p:stCondLst>
                                  <p:iterate>
                                    <p:tmAbs val="0"/>
                                  </p:iterate>
                                  <p:childTnLst>
                                    <p:set>
                                      <p:cBhvr>
                                        <p:cTn id="22" fill="hold"/>
                                        <p:tgtEl>
                                          <p:spTgt spid="12"/>
                                        </p:tgtEl>
                                        <p:attrNameLst>
                                          <p:attrName>style.visibility</p:attrName>
                                        </p:attrNameLst>
                                      </p:cBhvr>
                                      <p:to>
                                        <p:strVal val="visible"/>
                                      </p:to>
                                    </p:set>
                                    <p:animEffect transition="in" filter="box(in)">
                                      <p:cBhvr>
                                        <p:cTn id="23" dur="1000"/>
                                        <p:tgtEl>
                                          <p:spTgt spid="12"/>
                                        </p:tgtEl>
                                      </p:cBhvr>
                                    </p:animEffect>
                                  </p:childTnLst>
                                </p:cTn>
                              </p:par>
                            </p:childTnLst>
                          </p:cTn>
                        </p:par>
                        <p:par>
                          <p:cTn id="24" fill="hold">
                            <p:stCondLst>
                              <p:cond delay="6000"/>
                            </p:stCondLst>
                            <p:childTnLst>
                              <p:par>
                                <p:cTn id="25" presetID="4" presetClass="entr" presetSubtype="16" fill="hold" grpId="0" nodeType="afterEffect">
                                  <p:stCondLst>
                                    <p:cond delay="0"/>
                                  </p:stCondLst>
                                  <p:iterate>
                                    <p:tmAbs val="0"/>
                                  </p:iterate>
                                  <p:childTnLst>
                                    <p:set>
                                      <p:cBhvr>
                                        <p:cTn id="26" fill="hold"/>
                                        <p:tgtEl>
                                          <p:spTgt spid="16"/>
                                        </p:tgtEl>
                                        <p:attrNameLst>
                                          <p:attrName>style.visibility</p:attrName>
                                        </p:attrNameLst>
                                      </p:cBhvr>
                                      <p:to>
                                        <p:strVal val="visible"/>
                                      </p:to>
                                    </p:set>
                                    <p:animEffect transition="in" filter="box(in)">
                                      <p:cBhvr>
                                        <p:cTn id="27" dur="1000"/>
                                        <p:tgtEl>
                                          <p:spTgt spid="16"/>
                                        </p:tgtEl>
                                      </p:cBhvr>
                                    </p:animEffect>
                                  </p:childTnLst>
                                </p:cTn>
                              </p:par>
                            </p:childTnLst>
                          </p:cTn>
                        </p:par>
                        <p:par>
                          <p:cTn id="28" fill="hold">
                            <p:stCondLst>
                              <p:cond delay="7000"/>
                            </p:stCondLst>
                            <p:childTnLst>
                              <p:par>
                                <p:cTn id="29" presetID="4" presetClass="entr" presetSubtype="16" fill="hold" grpId="0" nodeType="afterEffect">
                                  <p:stCondLst>
                                    <p:cond delay="0"/>
                                  </p:stCondLst>
                                  <p:iterate>
                                    <p:tmAbs val="0"/>
                                  </p:iterate>
                                  <p:childTnLst>
                                    <p:set>
                                      <p:cBhvr>
                                        <p:cTn id="30" fill="hold"/>
                                        <p:tgtEl>
                                          <p:spTgt spid="15"/>
                                        </p:tgtEl>
                                        <p:attrNameLst>
                                          <p:attrName>style.visibility</p:attrName>
                                        </p:attrNameLst>
                                      </p:cBhvr>
                                      <p:to>
                                        <p:strVal val="visible"/>
                                      </p:to>
                                    </p:set>
                                    <p:animEffect transition="in" filter="box(in)">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9" grpId="0" animBg="1" advAuto="0"/>
      <p:bldP spid="12" grpId="0" animBg="1" advAuto="0"/>
      <p:bldP spid="15" grpId="0" animBg="1" advAuto="0"/>
      <p:bldP spid="16" grpId="0" animBg="1" advAuto="0"/>
      <p:bldP spid="17" grpId="0" animBg="1" advAuto="0"/>
      <p:bldP spid="18"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logo&#10;&#10;Description générée automatiquement">
            <a:extLst>
              <a:ext uri="{FF2B5EF4-FFF2-40B4-BE49-F238E27FC236}">
                <a16:creationId xmlns:a16="http://schemas.microsoft.com/office/drawing/2014/main" id="{273024C0-28FD-3120-3B54-219CC7210F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057" y="435428"/>
            <a:ext cx="5780314" cy="5780314"/>
          </a:xfrm>
          <a:prstGeom prst="rect">
            <a:avLst/>
          </a:prstGeom>
        </p:spPr>
      </p:pic>
      <p:pic>
        <p:nvPicPr>
          <p:cNvPr id="5" name="Image 4" descr="Une image contenant texte, capture d’écran, logo, Police&#10;&#10;Description générée automatiquement">
            <a:extLst>
              <a:ext uri="{FF2B5EF4-FFF2-40B4-BE49-F238E27FC236}">
                <a16:creationId xmlns:a16="http://schemas.microsoft.com/office/drawing/2014/main" id="{3AD8FF86-5CB5-640D-9806-B37C6D4C46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3092" y="435428"/>
            <a:ext cx="5780314" cy="5780314"/>
          </a:xfrm>
          <a:prstGeom prst="rect">
            <a:avLst/>
          </a:prstGeom>
        </p:spPr>
      </p:pic>
    </p:spTree>
    <p:extLst>
      <p:ext uri="{BB962C8B-B14F-4D97-AF65-F5344CB8AC3E}">
        <p14:creationId xmlns:p14="http://schemas.microsoft.com/office/powerpoint/2010/main" val="21847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3857F44-77E2-C36F-EAD6-C66C30F567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403" y="104502"/>
            <a:ext cx="5692065" cy="4450160"/>
          </a:xfrm>
          <a:prstGeom prst="rect">
            <a:avLst/>
          </a:prstGeom>
        </p:spPr>
      </p:pic>
      <p:pic>
        <p:nvPicPr>
          <p:cNvPr id="3" name="Image 2">
            <a:extLst>
              <a:ext uri="{FF2B5EF4-FFF2-40B4-BE49-F238E27FC236}">
                <a16:creationId xmlns:a16="http://schemas.microsoft.com/office/drawing/2014/main" id="{DB9CEFF0-045F-47F8-6852-CBBA081F7E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00622" y="1711235"/>
            <a:ext cx="6274975" cy="4846321"/>
          </a:xfrm>
          <a:prstGeom prst="rect">
            <a:avLst/>
          </a:prstGeom>
        </p:spPr>
      </p:pic>
      <p:sp>
        <p:nvSpPr>
          <p:cNvPr id="4" name="ZoneTexte 3">
            <a:extLst>
              <a:ext uri="{FF2B5EF4-FFF2-40B4-BE49-F238E27FC236}">
                <a16:creationId xmlns:a16="http://schemas.microsoft.com/office/drawing/2014/main" id="{D89D6F0C-020D-62B9-53CB-EC631A3A2C61}"/>
              </a:ext>
            </a:extLst>
          </p:cNvPr>
          <p:cNvSpPr txBox="1"/>
          <p:nvPr/>
        </p:nvSpPr>
        <p:spPr>
          <a:xfrm>
            <a:off x="169817" y="4859383"/>
            <a:ext cx="5692065" cy="1477328"/>
          </a:xfrm>
          <a:prstGeom prst="rect">
            <a:avLst/>
          </a:prstGeom>
          <a:noFill/>
        </p:spPr>
        <p:txBody>
          <a:bodyPr wrap="square" rtlCol="0">
            <a:spAutoFit/>
          </a:bodyPr>
          <a:lstStyle/>
          <a:p>
            <a:r>
              <a:rPr lang="fr-FR" dirty="0"/>
              <a:t>Le CGAAER a été chargé d’appréhender les forces et faiblesses des organismes de défense et de gestion des signes d’identification de l’origine et de la qualité et de dégager des leviers d’action à promouvoir pour améliorer leurs pratiques et </a:t>
            </a:r>
            <a:r>
              <a:rPr lang="fr-FR" b="1" dirty="0"/>
              <a:t>leur impact économique</a:t>
            </a:r>
            <a:r>
              <a:rPr lang="fr-FR" dirty="0"/>
              <a:t>.</a:t>
            </a:r>
          </a:p>
        </p:txBody>
      </p:sp>
    </p:spTree>
    <p:extLst>
      <p:ext uri="{BB962C8B-B14F-4D97-AF65-F5344CB8AC3E}">
        <p14:creationId xmlns:p14="http://schemas.microsoft.com/office/powerpoint/2010/main" val="18977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5D339C2-C0E3-2CC7-CD19-EE7B5C9FA29D}"/>
              </a:ext>
            </a:extLst>
          </p:cNvPr>
          <p:cNvPicPr>
            <a:picLocks noChangeAspect="1"/>
          </p:cNvPicPr>
          <p:nvPr/>
        </p:nvPicPr>
        <p:blipFill>
          <a:blip r:embed="rId2"/>
          <a:stretch>
            <a:fillRect/>
          </a:stretch>
        </p:blipFill>
        <p:spPr>
          <a:xfrm>
            <a:off x="10680047" y="1421874"/>
            <a:ext cx="1397000" cy="1676400"/>
          </a:xfrm>
          <a:prstGeom prst="rect">
            <a:avLst/>
          </a:prstGeom>
        </p:spPr>
      </p:pic>
      <p:sp>
        <p:nvSpPr>
          <p:cNvPr id="3" name="ZoneTexte 2">
            <a:extLst>
              <a:ext uri="{FF2B5EF4-FFF2-40B4-BE49-F238E27FC236}">
                <a16:creationId xmlns:a16="http://schemas.microsoft.com/office/drawing/2014/main" id="{EA3FF4B6-05D0-271D-599D-817FE7DE85F3}"/>
              </a:ext>
            </a:extLst>
          </p:cNvPr>
          <p:cNvSpPr txBox="1"/>
          <p:nvPr/>
        </p:nvSpPr>
        <p:spPr>
          <a:xfrm>
            <a:off x="299574" y="250097"/>
            <a:ext cx="11648586" cy="5416868"/>
          </a:xfrm>
          <a:prstGeom prst="rect">
            <a:avLst/>
          </a:prstGeom>
          <a:noFill/>
        </p:spPr>
        <p:txBody>
          <a:bodyPr wrap="square" rtlCol="0">
            <a:spAutoFit/>
          </a:bodyPr>
          <a:lstStyle/>
          <a:p>
            <a:r>
              <a:rPr lang="fr-FR" sz="2400" dirty="0"/>
              <a:t>La réglementation permet aux ODG de s’adapter aux aspects culturels et impératifs techniques et économiques locaux en choisissant le mode de gouvernance approprié. C’est une force pour la politique française de la qualité.</a:t>
            </a:r>
          </a:p>
          <a:p>
            <a:endParaRPr lang="fr-FR" sz="2400" dirty="0"/>
          </a:p>
          <a:p>
            <a:r>
              <a:rPr lang="fr-FR" sz="2400" dirty="0"/>
              <a:t>Les ODG identifient bien les enjeux auxquels ils sont confrontés : </a:t>
            </a:r>
          </a:p>
          <a:p>
            <a:pPr marL="2454275" indent="-338138">
              <a:buFontTx/>
              <a:buChar char="-"/>
            </a:pPr>
            <a:r>
              <a:rPr lang="fr-FR" sz="2400" dirty="0"/>
              <a:t>renouvellement des générations, </a:t>
            </a:r>
          </a:p>
          <a:p>
            <a:pPr marL="2454275" indent="-338138">
              <a:buFontTx/>
              <a:buChar char="-"/>
            </a:pPr>
            <a:r>
              <a:rPr lang="fr-FR" sz="2400" dirty="0"/>
              <a:t>sens du métier, </a:t>
            </a:r>
          </a:p>
          <a:p>
            <a:pPr marL="2454275" indent="-338138">
              <a:buFontTx/>
              <a:buChar char="-"/>
            </a:pPr>
            <a:r>
              <a:rPr lang="fr-FR" sz="2400" dirty="0"/>
              <a:t>durabilité, </a:t>
            </a:r>
          </a:p>
          <a:p>
            <a:pPr marL="2454275" indent="-338138">
              <a:buFontTx/>
              <a:buChar char="-"/>
            </a:pPr>
            <a:r>
              <a:rPr lang="fr-FR" sz="2400" b="1" dirty="0"/>
              <a:t>création et partage de la </a:t>
            </a:r>
            <a:r>
              <a:rPr lang="fr-FR" sz="2400" b="1" dirty="0">
                <a:solidFill>
                  <a:srgbClr val="C00000"/>
                </a:solidFill>
              </a:rPr>
              <a:t>valeur</a:t>
            </a:r>
            <a:r>
              <a:rPr lang="fr-FR" sz="2400" dirty="0"/>
              <a:t>, </a:t>
            </a:r>
          </a:p>
          <a:p>
            <a:pPr marL="2454275" indent="-338138">
              <a:buFontTx/>
              <a:buChar char="-"/>
            </a:pPr>
            <a:r>
              <a:rPr lang="fr-FR" sz="2400" dirty="0"/>
              <a:t>innovation, </a:t>
            </a:r>
          </a:p>
          <a:p>
            <a:pPr marL="2454275" indent="-338138">
              <a:buFontTx/>
              <a:buChar char="-"/>
            </a:pPr>
            <a:r>
              <a:rPr lang="fr-FR" sz="2400" dirty="0"/>
              <a:t>multiplication des logos et des « scores ». </a:t>
            </a:r>
          </a:p>
          <a:p>
            <a:pPr>
              <a:spcBef>
                <a:spcPts val="600"/>
              </a:spcBef>
            </a:pPr>
            <a:endParaRPr lang="fr-FR" sz="2400" dirty="0"/>
          </a:p>
          <a:p>
            <a:pPr>
              <a:spcBef>
                <a:spcPts val="600"/>
              </a:spcBef>
            </a:pPr>
            <a:r>
              <a:rPr lang="fr-FR" sz="2400" dirty="0"/>
              <a:t>Cependant, l’existence d’un collectif humain fort, veillant à son renouvellement et capable de créer des dynamiques, reste encore à parfaire dans certaines filières.</a:t>
            </a:r>
          </a:p>
        </p:txBody>
      </p:sp>
      <p:sp>
        <p:nvSpPr>
          <p:cNvPr id="5" name="ZoneTexte 4">
            <a:extLst>
              <a:ext uri="{FF2B5EF4-FFF2-40B4-BE49-F238E27FC236}">
                <a16:creationId xmlns:a16="http://schemas.microsoft.com/office/drawing/2014/main" id="{8669756F-D80D-821F-B3FE-DE72383C078B}"/>
              </a:ext>
            </a:extLst>
          </p:cNvPr>
          <p:cNvSpPr txBox="1"/>
          <p:nvPr/>
        </p:nvSpPr>
        <p:spPr>
          <a:xfrm>
            <a:off x="2908663" y="6488668"/>
            <a:ext cx="5695406" cy="369332"/>
          </a:xfrm>
          <a:prstGeom prst="rect">
            <a:avLst/>
          </a:prstGeom>
          <a:noFill/>
        </p:spPr>
        <p:txBody>
          <a:bodyPr wrap="square" rtlCol="0">
            <a:spAutoFit/>
          </a:bodyPr>
          <a:lstStyle/>
          <a:p>
            <a:r>
              <a:rPr lang="fr-FR" dirty="0"/>
              <a:t>Source : Rapport 23039 du CGAAER – Juillet 2023</a:t>
            </a:r>
          </a:p>
        </p:txBody>
      </p:sp>
    </p:spTree>
    <p:extLst>
      <p:ext uri="{BB962C8B-B14F-4D97-AF65-F5344CB8AC3E}">
        <p14:creationId xmlns:p14="http://schemas.microsoft.com/office/powerpoint/2010/main" val="33533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9BAFC-0B2D-ACBF-F05D-78B544D0965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390FE32-DA28-0D08-4C85-225CBDF3AFCF}"/>
              </a:ext>
            </a:extLst>
          </p:cNvPr>
          <p:cNvPicPr>
            <a:picLocks noChangeAspect="1"/>
          </p:cNvPicPr>
          <p:nvPr/>
        </p:nvPicPr>
        <p:blipFill>
          <a:blip r:embed="rId2"/>
          <a:stretch>
            <a:fillRect/>
          </a:stretch>
        </p:blipFill>
        <p:spPr>
          <a:xfrm>
            <a:off x="10680047" y="1421874"/>
            <a:ext cx="1397000" cy="1676400"/>
          </a:xfrm>
          <a:prstGeom prst="rect">
            <a:avLst/>
          </a:prstGeom>
        </p:spPr>
      </p:pic>
      <p:sp>
        <p:nvSpPr>
          <p:cNvPr id="4" name="ZoneTexte 3">
            <a:extLst>
              <a:ext uri="{FF2B5EF4-FFF2-40B4-BE49-F238E27FC236}">
                <a16:creationId xmlns:a16="http://schemas.microsoft.com/office/drawing/2014/main" id="{9134FC48-7B7D-519C-5A45-829D60E6B9B9}"/>
              </a:ext>
            </a:extLst>
          </p:cNvPr>
          <p:cNvSpPr txBox="1"/>
          <p:nvPr/>
        </p:nvSpPr>
        <p:spPr>
          <a:xfrm>
            <a:off x="114953" y="356345"/>
            <a:ext cx="11661213" cy="3354765"/>
          </a:xfrm>
          <a:prstGeom prst="rect">
            <a:avLst/>
          </a:prstGeom>
          <a:noFill/>
        </p:spPr>
        <p:txBody>
          <a:bodyPr wrap="square" rtlCol="0">
            <a:spAutoFit/>
          </a:bodyPr>
          <a:lstStyle/>
          <a:p>
            <a:r>
              <a:rPr lang="fr-FR" sz="2400" dirty="0"/>
              <a:t>Tous les ODG ne sont pas intégrés dans un schéma structuré et certains restent dans un isolement peu propice à renforcer leurs actions. </a:t>
            </a:r>
          </a:p>
          <a:p>
            <a:endParaRPr lang="fr-FR" sz="2000" dirty="0"/>
          </a:p>
          <a:p>
            <a:r>
              <a:rPr lang="fr-FR" sz="2400" dirty="0"/>
              <a:t>Des freins doivent être levés. Ils sont liés :</a:t>
            </a:r>
          </a:p>
          <a:p>
            <a:pPr marL="342900" indent="-342900">
              <a:buFontTx/>
              <a:buChar char="-"/>
            </a:pPr>
            <a:r>
              <a:rPr lang="fr-FR" sz="2000" dirty="0"/>
              <a:t>au </a:t>
            </a:r>
            <a:r>
              <a:rPr lang="fr-FR" sz="2000" b="1" dirty="0"/>
              <a:t>manque de </a:t>
            </a:r>
            <a:r>
              <a:rPr lang="fr-FR" sz="2000" b="1" dirty="0">
                <a:solidFill>
                  <a:srgbClr val="C00000"/>
                </a:solidFill>
              </a:rPr>
              <a:t>valorisation</a:t>
            </a:r>
            <a:r>
              <a:rPr lang="fr-FR" sz="2000" b="1" dirty="0"/>
              <a:t> de certains produits</a:t>
            </a:r>
            <a:r>
              <a:rPr lang="fr-FR" sz="2000" dirty="0"/>
              <a:t>, </a:t>
            </a:r>
          </a:p>
          <a:p>
            <a:pPr marL="342900" indent="-342900">
              <a:buFontTx/>
              <a:buChar char="-"/>
            </a:pPr>
            <a:r>
              <a:rPr lang="fr-FR" sz="2000" dirty="0"/>
              <a:t>à des problématiques de financement, </a:t>
            </a:r>
          </a:p>
          <a:p>
            <a:pPr marL="342900" indent="-342900">
              <a:buFontTx/>
              <a:buChar char="-"/>
            </a:pPr>
            <a:r>
              <a:rPr lang="fr-FR" sz="2000" dirty="0"/>
              <a:t>aux difficultés de quelques filières à </a:t>
            </a:r>
            <a:r>
              <a:rPr lang="fr-FR" sz="2000" b="1" dirty="0"/>
              <a:t>définir des objectifs communs</a:t>
            </a:r>
            <a:r>
              <a:rPr lang="fr-FR" sz="2000" dirty="0"/>
              <a:t>, </a:t>
            </a:r>
          </a:p>
          <a:p>
            <a:pPr marL="342900" indent="-342900">
              <a:buFontTx/>
              <a:buChar char="-"/>
            </a:pPr>
            <a:r>
              <a:rPr lang="fr-FR" sz="2000" dirty="0"/>
              <a:t>à un accompagnement parfois insuffisant de l’INAO et des régions. </a:t>
            </a:r>
          </a:p>
          <a:p>
            <a:pPr marL="342900" indent="-342900">
              <a:buFontTx/>
              <a:buChar char="-"/>
            </a:pPr>
            <a:endParaRPr lang="fr-FR" sz="2000" dirty="0"/>
          </a:p>
          <a:p>
            <a:r>
              <a:rPr lang="fr-FR" sz="2000" b="1" dirty="0"/>
              <a:t>Seule une action collective associant ODG, INAO et pouvoirs publics peut répondre à cet enjeu.</a:t>
            </a:r>
          </a:p>
        </p:txBody>
      </p:sp>
      <p:sp>
        <p:nvSpPr>
          <p:cNvPr id="5" name="ZoneTexte 4">
            <a:extLst>
              <a:ext uri="{FF2B5EF4-FFF2-40B4-BE49-F238E27FC236}">
                <a16:creationId xmlns:a16="http://schemas.microsoft.com/office/drawing/2014/main" id="{6F3D924E-443A-EF7A-3A32-91EE24F4B0CA}"/>
              </a:ext>
            </a:extLst>
          </p:cNvPr>
          <p:cNvSpPr txBox="1"/>
          <p:nvPr/>
        </p:nvSpPr>
        <p:spPr>
          <a:xfrm>
            <a:off x="2908663" y="6488668"/>
            <a:ext cx="5695406" cy="369332"/>
          </a:xfrm>
          <a:prstGeom prst="rect">
            <a:avLst/>
          </a:prstGeom>
          <a:noFill/>
        </p:spPr>
        <p:txBody>
          <a:bodyPr wrap="square" rtlCol="0">
            <a:spAutoFit/>
          </a:bodyPr>
          <a:lstStyle/>
          <a:p>
            <a:r>
              <a:rPr lang="fr-FR" dirty="0"/>
              <a:t>Source : Rapport 23039 du CGAAER – Juillet 2023</a:t>
            </a:r>
          </a:p>
        </p:txBody>
      </p:sp>
      <p:sp>
        <p:nvSpPr>
          <p:cNvPr id="6" name="ZoneTexte 5">
            <a:extLst>
              <a:ext uri="{FF2B5EF4-FFF2-40B4-BE49-F238E27FC236}">
                <a16:creationId xmlns:a16="http://schemas.microsoft.com/office/drawing/2014/main" id="{A7B41D04-53E8-904E-DBB9-1982CA255C71}"/>
              </a:ext>
            </a:extLst>
          </p:cNvPr>
          <p:cNvSpPr txBox="1"/>
          <p:nvPr/>
        </p:nvSpPr>
        <p:spPr>
          <a:xfrm>
            <a:off x="856778" y="3949595"/>
            <a:ext cx="9823269" cy="2000548"/>
          </a:xfrm>
          <a:prstGeom prst="rect">
            <a:avLst/>
          </a:prstGeom>
          <a:noFill/>
        </p:spPr>
        <p:txBody>
          <a:bodyPr wrap="square" rtlCol="0">
            <a:spAutoFit/>
          </a:bodyPr>
          <a:lstStyle/>
          <a:p>
            <a:r>
              <a:rPr lang="fr-FR" sz="2400" dirty="0"/>
              <a:t>La mission formule </a:t>
            </a:r>
            <a:r>
              <a:rPr lang="fr-FR" sz="2400" b="1" dirty="0"/>
              <a:t>cinq recommandations </a:t>
            </a:r>
            <a:r>
              <a:rPr lang="fr-FR" sz="2400" dirty="0"/>
              <a:t>qui ont trait à :</a:t>
            </a:r>
          </a:p>
          <a:p>
            <a:pPr marL="342900" indent="-342900">
              <a:buFontTx/>
              <a:buChar char="-"/>
            </a:pPr>
            <a:r>
              <a:rPr lang="fr-FR" sz="2000" dirty="0"/>
              <a:t>la communication sur le caractère durable des produits sous SIQO, </a:t>
            </a:r>
          </a:p>
          <a:p>
            <a:pPr marL="342900" indent="-342900">
              <a:buFontTx/>
              <a:buChar char="-"/>
            </a:pPr>
            <a:r>
              <a:rPr lang="fr-FR" sz="2000" dirty="0"/>
              <a:t>au financement des ODG, </a:t>
            </a:r>
          </a:p>
          <a:p>
            <a:pPr marL="342900" indent="-342900">
              <a:buFontTx/>
              <a:buChar char="-"/>
            </a:pPr>
            <a:r>
              <a:rPr lang="fr-FR" sz="2000" dirty="0"/>
              <a:t>à leur structuration pour qu’ils s’insèrent mieux dans leur écosystème, </a:t>
            </a:r>
          </a:p>
          <a:p>
            <a:pPr marL="342900" indent="-342900">
              <a:buFontTx/>
              <a:buChar char="-"/>
            </a:pPr>
            <a:r>
              <a:rPr lang="fr-FR" sz="2000" dirty="0"/>
              <a:t>à la poursuite et au renouvellement des efforts de simplification de procédures,</a:t>
            </a:r>
          </a:p>
          <a:p>
            <a:pPr marL="342900" indent="-342900">
              <a:buFontTx/>
              <a:buChar char="-"/>
            </a:pPr>
            <a:r>
              <a:rPr lang="fr-FR" sz="2000" dirty="0"/>
              <a:t>à l’extension des missions de l’INAO pour appuyer la durabilité des SIQO.</a:t>
            </a:r>
            <a:endParaRPr lang="fr-FR" dirty="0"/>
          </a:p>
        </p:txBody>
      </p:sp>
    </p:spTree>
    <p:extLst>
      <p:ext uri="{BB962C8B-B14F-4D97-AF65-F5344CB8AC3E}">
        <p14:creationId xmlns:p14="http://schemas.microsoft.com/office/powerpoint/2010/main" val="409827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checkerboard(across)">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blinds(horizontal)">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blinds(horizontal)">
                                      <p:cBhvr>
                                        <p:cTn id="46" dur="500"/>
                                        <p:tgtEl>
                                          <p:spTgt spid="6">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blinds(horizontal)">
                                      <p:cBhvr>
                                        <p:cTn id="51" dur="500"/>
                                        <p:tgtEl>
                                          <p:spTgt spid="6">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Effect transition="in" filter="blinds(horizontal)">
                                      <p:cBhvr>
                                        <p:cTn id="56" dur="500"/>
                                        <p:tgtEl>
                                          <p:spTgt spid="6">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Effect transition="in" filter="blinds(horizontal)">
                                      <p:cBhvr>
                                        <p:cTn id="6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F1755-5D7A-7B8D-6264-04E0238D469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7D3D96D-F35D-B763-DE51-61872509AE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8011" y="153275"/>
            <a:ext cx="1034651" cy="1241581"/>
          </a:xfrm>
          <a:prstGeom prst="rect">
            <a:avLst/>
          </a:prstGeom>
        </p:spPr>
      </p:pic>
      <p:sp>
        <p:nvSpPr>
          <p:cNvPr id="3" name="ZoneTexte 2">
            <a:extLst>
              <a:ext uri="{FF2B5EF4-FFF2-40B4-BE49-F238E27FC236}">
                <a16:creationId xmlns:a16="http://schemas.microsoft.com/office/drawing/2014/main" id="{EF435485-FE9A-7799-DF51-8A60B071D5C3}"/>
              </a:ext>
            </a:extLst>
          </p:cNvPr>
          <p:cNvSpPr txBox="1"/>
          <p:nvPr/>
        </p:nvSpPr>
        <p:spPr>
          <a:xfrm>
            <a:off x="1962912" y="181908"/>
            <a:ext cx="10106297" cy="830997"/>
          </a:xfrm>
          <a:prstGeom prst="rect">
            <a:avLst/>
          </a:prstGeom>
          <a:noFill/>
        </p:spPr>
        <p:txBody>
          <a:bodyPr wrap="square" rtlCol="0">
            <a:spAutoFit/>
          </a:bodyPr>
          <a:lstStyle/>
          <a:p>
            <a:r>
              <a:rPr lang="fr-FR" sz="2400" b="1" dirty="0"/>
              <a:t>DES ODG QUI GAGNERAIENT A RENFORCER LEUR STRUCTURATION COLLECTIVE ET LEUR APPARTENANCE A DES RESEAUX</a:t>
            </a:r>
            <a:endParaRPr lang="fr-FR" sz="2000" b="1" dirty="0"/>
          </a:p>
        </p:txBody>
      </p:sp>
      <p:sp>
        <p:nvSpPr>
          <p:cNvPr id="4" name="ZoneTexte 3">
            <a:extLst>
              <a:ext uri="{FF2B5EF4-FFF2-40B4-BE49-F238E27FC236}">
                <a16:creationId xmlns:a16="http://schemas.microsoft.com/office/drawing/2014/main" id="{F6B0B03E-BCC9-1086-F8D2-E53467F465ED}"/>
              </a:ext>
            </a:extLst>
          </p:cNvPr>
          <p:cNvSpPr txBox="1"/>
          <p:nvPr/>
        </p:nvSpPr>
        <p:spPr>
          <a:xfrm>
            <a:off x="418011" y="1566047"/>
            <a:ext cx="11773989" cy="4585871"/>
          </a:xfrm>
          <a:prstGeom prst="rect">
            <a:avLst/>
          </a:prstGeom>
          <a:noFill/>
        </p:spPr>
        <p:txBody>
          <a:bodyPr wrap="square" rtlCol="0">
            <a:spAutoFit/>
          </a:bodyPr>
          <a:lstStyle/>
          <a:p>
            <a:r>
              <a:rPr lang="fr-FR" sz="2000" b="1" i="1" dirty="0">
                <a:solidFill>
                  <a:srgbClr val="C00000"/>
                </a:solidFill>
              </a:rPr>
              <a:t>Les partenariats des ODG :</a:t>
            </a:r>
          </a:p>
          <a:p>
            <a:pPr marL="342900" indent="-342900">
              <a:buFontTx/>
              <a:buChar char="-"/>
            </a:pPr>
            <a:r>
              <a:rPr lang="fr-FR" sz="2000" dirty="0"/>
              <a:t>Mise en commun ou externalisation de moyens pour la réalisation de leurs missions</a:t>
            </a:r>
          </a:p>
          <a:p>
            <a:pPr marL="342900" indent="-342900">
              <a:buFontTx/>
              <a:buChar char="-"/>
            </a:pPr>
            <a:r>
              <a:rPr lang="fr-FR" sz="2000" dirty="0"/>
              <a:t>Recours à des IRQUA ou à des associations régionales pour la déclinaison d’une politique de qualité dans les territoires</a:t>
            </a:r>
          </a:p>
          <a:p>
            <a:pPr marL="342900" indent="-342900">
              <a:buFontTx/>
              <a:buChar char="-"/>
            </a:pPr>
            <a:r>
              <a:rPr lang="fr-FR" sz="2000" dirty="0"/>
              <a:t>Les réseaux d’ODG pour élaborer des stratégies de filière : les fédérations professionnelles d’ODG par filières ou inter-filières</a:t>
            </a:r>
          </a:p>
          <a:p>
            <a:endParaRPr lang="fr-FR" sz="1200" dirty="0"/>
          </a:p>
          <a:p>
            <a:r>
              <a:rPr lang="fr-FR" sz="2000" b="1" i="1" dirty="0">
                <a:solidFill>
                  <a:srgbClr val="C00000"/>
                </a:solidFill>
              </a:rPr>
              <a:t>Les enjeux de ces partenariats pour les ODG :</a:t>
            </a:r>
          </a:p>
          <a:p>
            <a:pPr marL="342900" indent="-342900">
              <a:buFontTx/>
              <a:buChar char="-"/>
            </a:pPr>
            <a:r>
              <a:rPr lang="fr-FR" sz="2000" dirty="0"/>
              <a:t>Réaliser leurs missions et développer une plus grande efficacité dans leur mise en œuvre</a:t>
            </a:r>
          </a:p>
          <a:p>
            <a:pPr marL="342900" indent="-342900">
              <a:buFontTx/>
              <a:buChar char="-"/>
            </a:pPr>
            <a:r>
              <a:rPr lang="fr-FR" sz="2000" dirty="0"/>
              <a:t>Accumuler des données chiffrées pour mieux connaitre et appréhender les marchés</a:t>
            </a:r>
          </a:p>
          <a:p>
            <a:pPr marL="342900" indent="-342900">
              <a:buFontTx/>
              <a:buChar char="-"/>
            </a:pPr>
            <a:r>
              <a:rPr lang="fr-FR" sz="2000" dirty="0"/>
              <a:t>Développer des conseils techniques en lien avec les défis actuels d’adaptation au changement climatique et de préservation des ressources</a:t>
            </a:r>
          </a:p>
          <a:p>
            <a:pPr marL="342900" indent="-342900">
              <a:buFontTx/>
              <a:buChar char="-"/>
            </a:pPr>
            <a:r>
              <a:rPr lang="fr-FR" sz="2000" dirty="0"/>
              <a:t>Favoriser l’échange d’expérience et la construction de stratégies à moyen terme</a:t>
            </a:r>
          </a:p>
          <a:p>
            <a:pPr marL="342900" indent="-342900">
              <a:buFontTx/>
              <a:buChar char="-"/>
            </a:pPr>
            <a:r>
              <a:rPr lang="fr-FR" sz="2000" dirty="0"/>
              <a:t>Faire des ODG un interlocuteur représentatif pour les pouvoirs publics locaux et nationaux, les collectivités territoriales, les autorités européennes</a:t>
            </a:r>
          </a:p>
        </p:txBody>
      </p:sp>
      <p:sp>
        <p:nvSpPr>
          <p:cNvPr id="5" name="ZoneTexte 4">
            <a:extLst>
              <a:ext uri="{FF2B5EF4-FFF2-40B4-BE49-F238E27FC236}">
                <a16:creationId xmlns:a16="http://schemas.microsoft.com/office/drawing/2014/main" id="{5932863A-7BE3-6D0E-7B96-91CF6C194AF9}"/>
              </a:ext>
            </a:extLst>
          </p:cNvPr>
          <p:cNvSpPr txBox="1"/>
          <p:nvPr/>
        </p:nvSpPr>
        <p:spPr>
          <a:xfrm>
            <a:off x="2908663" y="6488668"/>
            <a:ext cx="5695406" cy="369332"/>
          </a:xfrm>
          <a:prstGeom prst="rect">
            <a:avLst/>
          </a:prstGeom>
          <a:noFill/>
        </p:spPr>
        <p:txBody>
          <a:bodyPr wrap="square" rtlCol="0">
            <a:spAutoFit/>
          </a:bodyPr>
          <a:lstStyle/>
          <a:p>
            <a:r>
              <a:rPr lang="fr-FR" dirty="0"/>
              <a:t>Source : Rapport 23039 du CGAAER – Juillet 2023</a:t>
            </a:r>
          </a:p>
        </p:txBody>
      </p:sp>
    </p:spTree>
    <p:extLst>
      <p:ext uri="{BB962C8B-B14F-4D97-AF65-F5344CB8AC3E}">
        <p14:creationId xmlns:p14="http://schemas.microsoft.com/office/powerpoint/2010/main" val="8880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heckerboard(across)">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linds(horizontal)">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blinds(horizontal)">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09352-03DA-1DFC-D6BB-9D6C3E6375E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EFD9DE9-EF10-D466-D092-83EB958117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8011" y="153275"/>
            <a:ext cx="1034651" cy="1241581"/>
          </a:xfrm>
          <a:prstGeom prst="rect">
            <a:avLst/>
          </a:prstGeom>
        </p:spPr>
      </p:pic>
      <p:sp>
        <p:nvSpPr>
          <p:cNvPr id="3" name="ZoneTexte 2">
            <a:extLst>
              <a:ext uri="{FF2B5EF4-FFF2-40B4-BE49-F238E27FC236}">
                <a16:creationId xmlns:a16="http://schemas.microsoft.com/office/drawing/2014/main" id="{D3651C82-0096-7648-6847-D43C1B88809B}"/>
              </a:ext>
            </a:extLst>
          </p:cNvPr>
          <p:cNvSpPr txBox="1"/>
          <p:nvPr/>
        </p:nvSpPr>
        <p:spPr>
          <a:xfrm>
            <a:off x="1962912" y="181908"/>
            <a:ext cx="10106297" cy="830997"/>
          </a:xfrm>
          <a:prstGeom prst="rect">
            <a:avLst/>
          </a:prstGeom>
          <a:noFill/>
        </p:spPr>
        <p:txBody>
          <a:bodyPr wrap="square" rtlCol="0">
            <a:spAutoFit/>
          </a:bodyPr>
          <a:lstStyle/>
          <a:p>
            <a:r>
              <a:rPr lang="fr-FR" sz="2400" b="1" dirty="0"/>
              <a:t>DES ODG QUI GAGNERAIENT A RENFORCER LEUR STRUCTURATION COLLECTIVE ET LEUR APPARTENANCE A DES RESEAUX</a:t>
            </a:r>
            <a:endParaRPr lang="fr-FR" sz="2000" b="1" dirty="0"/>
          </a:p>
        </p:txBody>
      </p:sp>
      <p:sp>
        <p:nvSpPr>
          <p:cNvPr id="5" name="ZoneTexte 4">
            <a:extLst>
              <a:ext uri="{FF2B5EF4-FFF2-40B4-BE49-F238E27FC236}">
                <a16:creationId xmlns:a16="http://schemas.microsoft.com/office/drawing/2014/main" id="{FA6AC516-FC67-904D-C239-11226A2A6310}"/>
              </a:ext>
            </a:extLst>
          </p:cNvPr>
          <p:cNvSpPr txBox="1"/>
          <p:nvPr/>
        </p:nvSpPr>
        <p:spPr>
          <a:xfrm>
            <a:off x="2908663" y="6488668"/>
            <a:ext cx="5695406" cy="369332"/>
          </a:xfrm>
          <a:prstGeom prst="rect">
            <a:avLst/>
          </a:prstGeom>
          <a:noFill/>
        </p:spPr>
        <p:txBody>
          <a:bodyPr wrap="square" rtlCol="0">
            <a:spAutoFit/>
          </a:bodyPr>
          <a:lstStyle/>
          <a:p>
            <a:r>
              <a:rPr lang="fr-FR" dirty="0"/>
              <a:t>Source : Rapport 23039 du CGAAER – Juillet 2023</a:t>
            </a:r>
          </a:p>
        </p:txBody>
      </p:sp>
      <p:sp>
        <p:nvSpPr>
          <p:cNvPr id="6" name="ZoneTexte 5">
            <a:extLst>
              <a:ext uri="{FF2B5EF4-FFF2-40B4-BE49-F238E27FC236}">
                <a16:creationId xmlns:a16="http://schemas.microsoft.com/office/drawing/2014/main" id="{7F096446-C45B-7919-B70D-BF49EAA86D0F}"/>
              </a:ext>
            </a:extLst>
          </p:cNvPr>
          <p:cNvSpPr txBox="1"/>
          <p:nvPr/>
        </p:nvSpPr>
        <p:spPr>
          <a:xfrm>
            <a:off x="418011" y="2223545"/>
            <a:ext cx="11773989" cy="3477875"/>
          </a:xfrm>
          <a:prstGeom prst="rect">
            <a:avLst/>
          </a:prstGeom>
          <a:noFill/>
        </p:spPr>
        <p:txBody>
          <a:bodyPr wrap="square" rtlCol="0">
            <a:spAutoFit/>
          </a:bodyPr>
          <a:lstStyle/>
          <a:p>
            <a:r>
              <a:rPr lang="fr-FR" sz="2400" b="1" i="1" dirty="0">
                <a:solidFill>
                  <a:srgbClr val="C00000"/>
                </a:solidFill>
              </a:rPr>
              <a:t>Des marges de progrès à condition de lever certains freins :</a:t>
            </a:r>
          </a:p>
          <a:p>
            <a:pPr marL="342900" indent="-342900">
              <a:buFontTx/>
              <a:buChar char="-"/>
            </a:pPr>
            <a:r>
              <a:rPr lang="fr-FR" sz="2400" dirty="0"/>
              <a:t>Des financements à trouver par les ODG</a:t>
            </a:r>
          </a:p>
          <a:p>
            <a:pPr marL="342900" indent="-342900">
              <a:buFontTx/>
              <a:buChar char="-"/>
            </a:pPr>
            <a:r>
              <a:rPr lang="fr-FR" sz="2400" dirty="0"/>
              <a:t>Des filières sous SIQO encore à construire</a:t>
            </a:r>
          </a:p>
          <a:p>
            <a:pPr marL="342900" indent="-342900">
              <a:buFontTx/>
              <a:buChar char="-"/>
            </a:pPr>
            <a:r>
              <a:rPr lang="fr-FR" sz="2400" dirty="0"/>
              <a:t>Inciter les ODG à conforter ou à construire des liens avec l’écosystème qui les entoure</a:t>
            </a:r>
          </a:p>
          <a:p>
            <a:pPr marL="342900" indent="-342900">
              <a:buFontTx/>
              <a:buChar char="-"/>
            </a:pPr>
            <a:endParaRPr lang="fr-FR" sz="2400" dirty="0"/>
          </a:p>
          <a:p>
            <a:pPr marL="342900" indent="-342900">
              <a:buFontTx/>
              <a:buChar char="-"/>
            </a:pPr>
            <a:endParaRPr lang="fr-FR" sz="2000" dirty="0"/>
          </a:p>
          <a:p>
            <a:pPr marL="342900" indent="-342900">
              <a:buFont typeface="Wingdings" pitchFamily="2" charset="2"/>
              <a:buChar char="Ø"/>
            </a:pPr>
            <a:r>
              <a:rPr lang="fr-FR" sz="2800" b="1" dirty="0">
                <a:solidFill>
                  <a:srgbClr val="00B050"/>
                </a:solidFill>
              </a:rPr>
              <a:t>Accompagner les ODG pour favoriser les partages d’expériences entre eux et leur structuration en filières qualité</a:t>
            </a:r>
          </a:p>
        </p:txBody>
      </p:sp>
    </p:spTree>
    <p:extLst>
      <p:ext uri="{BB962C8B-B14F-4D97-AF65-F5344CB8AC3E}">
        <p14:creationId xmlns:p14="http://schemas.microsoft.com/office/powerpoint/2010/main" val="2493183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checkerboard(across)">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FE26C-5675-3565-16F1-D8285FFFD58C}"/>
              </a:ext>
            </a:extLst>
          </p:cNvPr>
          <p:cNvSpPr>
            <a:spLocks noGrp="1"/>
          </p:cNvSpPr>
          <p:nvPr>
            <p:ph type="ctrTitle"/>
          </p:nvPr>
        </p:nvSpPr>
        <p:spPr>
          <a:xfrm>
            <a:off x="1524000" y="1122363"/>
            <a:ext cx="9144000" cy="1781475"/>
          </a:xfrm>
        </p:spPr>
        <p:txBody>
          <a:bodyPr/>
          <a:lstStyle/>
          <a:p>
            <a:r>
              <a:rPr lang="fr-FR" dirty="0"/>
              <a:t>Merci de votre attention</a:t>
            </a:r>
          </a:p>
        </p:txBody>
      </p:sp>
      <p:sp>
        <p:nvSpPr>
          <p:cNvPr id="3" name="Sous-titre 2">
            <a:extLst>
              <a:ext uri="{FF2B5EF4-FFF2-40B4-BE49-F238E27FC236}">
                <a16:creationId xmlns:a16="http://schemas.microsoft.com/office/drawing/2014/main" id="{1FE92E05-65E0-806F-8074-AF6B61ECA8E2}"/>
              </a:ext>
            </a:extLst>
          </p:cNvPr>
          <p:cNvSpPr>
            <a:spLocks noGrp="1"/>
          </p:cNvSpPr>
          <p:nvPr>
            <p:ph type="subTitle" idx="1"/>
          </p:nvPr>
        </p:nvSpPr>
        <p:spPr>
          <a:xfrm>
            <a:off x="1524000" y="5529692"/>
            <a:ext cx="9144000" cy="1655762"/>
          </a:xfrm>
        </p:spPr>
        <p:txBody>
          <a:bodyPr/>
          <a:lstStyle/>
          <a:p>
            <a:r>
              <a:rPr lang="fr-FR" dirty="0">
                <a:solidFill>
                  <a:schemeClr val="accent3"/>
                </a:solidFill>
                <a:hlinkClick r:id="rId3">
                  <a:extLst>
                    <a:ext uri="{A12FA001-AC4F-418D-AE19-62706E023703}">
                      <ahyp:hlinkClr xmlns:ahyp="http://schemas.microsoft.com/office/drawing/2018/hyperlinkcolor" val="tx"/>
                    </a:ext>
                  </a:extLst>
                </a:hlinkClick>
              </a:rPr>
              <a:t>contact@obeucherie-conseil.fr</a:t>
            </a:r>
            <a:endParaRPr lang="fr-FR" dirty="0">
              <a:solidFill>
                <a:schemeClr val="accent3"/>
              </a:solidFill>
            </a:endParaRPr>
          </a:p>
          <a:p>
            <a:endParaRPr lang="fr-FR" sz="200" dirty="0"/>
          </a:p>
          <a:p>
            <a:r>
              <a:rPr lang="fr-FR" dirty="0" err="1"/>
              <a:t>www.obeucherie-conseil.fr</a:t>
            </a:r>
            <a:endParaRPr lang="fr-FR" dirty="0"/>
          </a:p>
        </p:txBody>
      </p:sp>
      <p:pic>
        <p:nvPicPr>
          <p:cNvPr id="4" name="Image 3" descr="Une image contenant Police, texte, capture d’écran, Graphique&#10;&#10;Le contenu généré par l’IA peut être incorrect.">
            <a:extLst>
              <a:ext uri="{FF2B5EF4-FFF2-40B4-BE49-F238E27FC236}">
                <a16:creationId xmlns:a16="http://schemas.microsoft.com/office/drawing/2014/main" id="{8E6EB759-4FDB-A2C8-E873-624E438BCF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4190" y="3954163"/>
            <a:ext cx="3823619" cy="1146411"/>
          </a:xfrm>
          <a:prstGeom prst="rect">
            <a:avLst/>
          </a:prstGeom>
        </p:spPr>
      </p:pic>
    </p:spTree>
    <p:extLst>
      <p:ext uri="{BB962C8B-B14F-4D97-AF65-F5344CB8AC3E}">
        <p14:creationId xmlns:p14="http://schemas.microsoft.com/office/powerpoint/2010/main" val="4199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D1DC-2FEC-C45B-38C4-73404FF0116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9B58065-EEF0-8E34-3B04-7FF095D92DBE}"/>
              </a:ext>
            </a:extLst>
          </p:cNvPr>
          <p:cNvSpPr>
            <a:spLocks noGrp="1"/>
          </p:cNvSpPr>
          <p:nvPr>
            <p:ph type="title"/>
          </p:nvPr>
        </p:nvSpPr>
        <p:spPr/>
        <p:txBody>
          <a:bodyPr/>
          <a:lstStyle/>
          <a:p>
            <a:r>
              <a:rPr lang="fr-FR" dirty="0"/>
              <a:t>Des SIQO pour quoi faire ?</a:t>
            </a:r>
          </a:p>
        </p:txBody>
      </p:sp>
      <p:sp>
        <p:nvSpPr>
          <p:cNvPr id="6" name="Espace réservé du contenu 5">
            <a:extLst>
              <a:ext uri="{FF2B5EF4-FFF2-40B4-BE49-F238E27FC236}">
                <a16:creationId xmlns:a16="http://schemas.microsoft.com/office/drawing/2014/main" id="{32C0B56D-3894-58A3-F815-307D13EE3B64}"/>
              </a:ext>
            </a:extLst>
          </p:cNvPr>
          <p:cNvSpPr>
            <a:spLocks noGrp="1"/>
          </p:cNvSpPr>
          <p:nvPr>
            <p:ph idx="1"/>
          </p:nvPr>
        </p:nvSpPr>
        <p:spPr>
          <a:xfrm>
            <a:off x="838200" y="1494320"/>
            <a:ext cx="11009243" cy="5198028"/>
          </a:xfrm>
        </p:spPr>
        <p:txBody>
          <a:bodyPr>
            <a:normAutofit fontScale="92500"/>
          </a:bodyPr>
          <a:lstStyle/>
          <a:p>
            <a:pPr marL="0" indent="0">
              <a:buNone/>
            </a:pPr>
            <a:r>
              <a:rPr lang="fr-FR" dirty="0"/>
              <a:t>L’article </a:t>
            </a:r>
            <a:r>
              <a:rPr lang="fr-FR" b="1" dirty="0"/>
              <a:t>L640-1</a:t>
            </a:r>
            <a:r>
              <a:rPr lang="fr-FR" dirty="0"/>
              <a:t> du Code rural et de la pêche maritime précise que :</a:t>
            </a:r>
          </a:p>
          <a:p>
            <a:r>
              <a:rPr lang="fr-FR" dirty="0"/>
              <a:t>La politique conduite dans le domaine de la qualité et de l'origine des produits agricoles (…) ou alimentaires (…) </a:t>
            </a:r>
            <a:r>
              <a:rPr lang="fr-FR" b="1" dirty="0"/>
              <a:t>répond aux objectifs suivants :</a:t>
            </a:r>
          </a:p>
          <a:p>
            <a:pPr lvl="1"/>
            <a:r>
              <a:rPr lang="fr-FR" dirty="0"/>
              <a:t>promouvoir la diversité des produits et l'identification de leurs caractéristiques, ainsi que leur mode de production ou leur origine, pour </a:t>
            </a:r>
            <a:r>
              <a:rPr lang="fr-FR" b="1" dirty="0"/>
              <a:t>renforcer l'information des consommateurs et satisfaire leurs attentes </a:t>
            </a:r>
            <a:r>
              <a:rPr lang="fr-FR" dirty="0"/>
              <a:t>;</a:t>
            </a:r>
          </a:p>
          <a:p>
            <a:pPr lvl="1"/>
            <a:r>
              <a:rPr lang="fr-FR" dirty="0"/>
              <a:t>renforcer le développement des secteurs agricoles (…) et alimentaires et accroître la qualité des produits par </a:t>
            </a:r>
            <a:r>
              <a:rPr lang="fr-FR" b="1" dirty="0"/>
              <a:t>une segmentation claire du marché </a:t>
            </a:r>
            <a:r>
              <a:rPr lang="fr-FR" dirty="0"/>
              <a:t>;</a:t>
            </a:r>
          </a:p>
          <a:p>
            <a:pPr lvl="1"/>
            <a:r>
              <a:rPr lang="fr-FR" dirty="0"/>
              <a:t>fixer sur le territoire la production agricole (…) ou alimentaire et assurer le maintien de l'activité économique (…) par une </a:t>
            </a:r>
            <a:r>
              <a:rPr lang="fr-FR" b="1" dirty="0">
                <a:solidFill>
                  <a:srgbClr val="C00000"/>
                </a:solidFill>
              </a:rPr>
              <a:t>valorisation</a:t>
            </a:r>
            <a:r>
              <a:rPr lang="fr-FR" b="1" dirty="0"/>
              <a:t> des savoir-faire et des bassins de production </a:t>
            </a:r>
            <a:r>
              <a:rPr lang="fr-FR" dirty="0"/>
              <a:t>;</a:t>
            </a:r>
          </a:p>
        </p:txBody>
      </p:sp>
    </p:spTree>
    <p:extLst>
      <p:ext uri="{BB962C8B-B14F-4D97-AF65-F5344CB8AC3E}">
        <p14:creationId xmlns:p14="http://schemas.microsoft.com/office/powerpoint/2010/main" val="1166349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BD642-BAD2-BBD2-A2B6-A87815BB1D3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4C4B25C-331A-0983-80BB-1A80019E3619}"/>
              </a:ext>
            </a:extLst>
          </p:cNvPr>
          <p:cNvSpPr>
            <a:spLocks noGrp="1"/>
          </p:cNvSpPr>
          <p:nvPr>
            <p:ph type="title"/>
          </p:nvPr>
        </p:nvSpPr>
        <p:spPr/>
        <p:txBody>
          <a:bodyPr/>
          <a:lstStyle/>
          <a:p>
            <a:r>
              <a:rPr lang="fr-FR" dirty="0"/>
              <a:t>Des SIQO pour quoi faire ?</a:t>
            </a:r>
          </a:p>
        </p:txBody>
      </p:sp>
      <p:sp>
        <p:nvSpPr>
          <p:cNvPr id="6" name="Espace réservé du contenu 5">
            <a:extLst>
              <a:ext uri="{FF2B5EF4-FFF2-40B4-BE49-F238E27FC236}">
                <a16:creationId xmlns:a16="http://schemas.microsoft.com/office/drawing/2014/main" id="{90F2A091-4A91-0F82-D993-1ABDA2B36C4C}"/>
              </a:ext>
            </a:extLst>
          </p:cNvPr>
          <p:cNvSpPr>
            <a:spLocks noGrp="1"/>
          </p:cNvSpPr>
          <p:nvPr>
            <p:ph idx="1"/>
          </p:nvPr>
        </p:nvSpPr>
        <p:spPr>
          <a:xfrm>
            <a:off x="838200" y="1494320"/>
            <a:ext cx="11009243" cy="5198028"/>
          </a:xfrm>
        </p:spPr>
        <p:txBody>
          <a:bodyPr>
            <a:normAutofit lnSpcReduction="10000"/>
          </a:bodyPr>
          <a:lstStyle/>
          <a:p>
            <a:pPr marL="0" indent="0">
              <a:buNone/>
            </a:pPr>
            <a:r>
              <a:rPr lang="fr-FR" dirty="0"/>
              <a:t>L’article </a:t>
            </a:r>
            <a:r>
              <a:rPr lang="fr-FR" b="1" dirty="0"/>
              <a:t>L640-1</a:t>
            </a:r>
            <a:r>
              <a:rPr lang="fr-FR" dirty="0"/>
              <a:t> du Code rural et de la pêche maritime précise que :</a:t>
            </a:r>
          </a:p>
          <a:p>
            <a:r>
              <a:rPr lang="fr-FR" dirty="0"/>
              <a:t>La politique conduite dans le domaine de la qualité et de l'origine des produits agricoles (…) ou alimentaires (…) </a:t>
            </a:r>
            <a:r>
              <a:rPr lang="fr-FR" b="1" dirty="0"/>
              <a:t>répond aux objectifs suivants :</a:t>
            </a:r>
          </a:p>
          <a:p>
            <a:pPr lvl="1"/>
            <a:r>
              <a:rPr lang="fr-FR" b="1" dirty="0"/>
              <a:t>répartir de façon équitable les fruits de la </a:t>
            </a:r>
            <a:r>
              <a:rPr lang="fr-FR" b="1" dirty="0">
                <a:solidFill>
                  <a:srgbClr val="C00000"/>
                </a:solidFill>
              </a:rPr>
              <a:t>valorisation</a:t>
            </a:r>
            <a:r>
              <a:rPr lang="fr-FR" b="1" dirty="0"/>
              <a:t> des produits</a:t>
            </a:r>
            <a:r>
              <a:rPr lang="fr-FR" dirty="0"/>
              <a:t> agricoles (…) ou alimentaires (…) entre les producteurs, les transformateurs et les entreprises de commercialisation ;</a:t>
            </a:r>
          </a:p>
          <a:p>
            <a:pPr lvl="1"/>
            <a:r>
              <a:rPr lang="fr-FR" dirty="0"/>
              <a:t>encourager la structuration de filières respectueuses de l'environnement et de la biodiversité, notamment au regard de pratiques agroécologiques, de l'utilisation de matières premières durables, de modes de transformation responsables et de circuits de production et de consommation de proximité.</a:t>
            </a:r>
          </a:p>
        </p:txBody>
      </p:sp>
    </p:spTree>
    <p:extLst>
      <p:ext uri="{BB962C8B-B14F-4D97-AF65-F5344CB8AC3E}">
        <p14:creationId xmlns:p14="http://schemas.microsoft.com/office/powerpoint/2010/main" val="2498143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F7F91F-CD4A-5BB6-04CA-B01681E78F88}"/>
              </a:ext>
            </a:extLst>
          </p:cNvPr>
          <p:cNvSpPr>
            <a:spLocks noGrp="1"/>
          </p:cNvSpPr>
          <p:nvPr>
            <p:ph type="title"/>
          </p:nvPr>
        </p:nvSpPr>
        <p:spPr>
          <a:xfrm>
            <a:off x="838200" y="365125"/>
            <a:ext cx="10515600" cy="1325563"/>
          </a:xfrm>
        </p:spPr>
        <p:txBody>
          <a:bodyPr anchor="ctr">
            <a:normAutofit/>
          </a:bodyPr>
          <a:lstStyle/>
          <a:p>
            <a:r>
              <a:rPr lang="fr-FR" dirty="0"/>
              <a:t>Des SIQO pour quoi faire ?</a:t>
            </a:r>
          </a:p>
        </p:txBody>
      </p:sp>
      <p:sp>
        <p:nvSpPr>
          <p:cNvPr id="3" name="Espace réservé du contenu 2">
            <a:extLst>
              <a:ext uri="{FF2B5EF4-FFF2-40B4-BE49-F238E27FC236}">
                <a16:creationId xmlns:a16="http://schemas.microsoft.com/office/drawing/2014/main" id="{6E674E0A-59AE-8629-B29F-5B349F10AD70}"/>
              </a:ext>
            </a:extLst>
          </p:cNvPr>
          <p:cNvSpPr>
            <a:spLocks noGrp="1"/>
          </p:cNvSpPr>
          <p:nvPr>
            <p:ph sz="half" idx="1"/>
          </p:nvPr>
        </p:nvSpPr>
        <p:spPr>
          <a:xfrm>
            <a:off x="464457" y="2525485"/>
            <a:ext cx="5555343" cy="3651477"/>
          </a:xfrm>
        </p:spPr>
        <p:txBody>
          <a:bodyPr>
            <a:normAutofit/>
          </a:bodyPr>
          <a:lstStyle/>
          <a:p>
            <a:pPr marL="0" indent="0">
              <a:spcBef>
                <a:spcPts val="1600"/>
              </a:spcBef>
              <a:buNone/>
            </a:pPr>
            <a:r>
              <a:rPr lang="fr-FR" dirty="0"/>
              <a:t>Les SIQO sont introduits dans le Code rural </a:t>
            </a:r>
            <a:r>
              <a:rPr lang="fr-FR" i="1" dirty="0"/>
              <a:t>(article L640-2)</a:t>
            </a:r>
            <a:r>
              <a:rPr lang="fr-FR" dirty="0"/>
              <a:t> comme </a:t>
            </a:r>
            <a:r>
              <a:rPr lang="fr-FR" b="1" dirty="0"/>
              <a:t>UN des modes officiels de </a:t>
            </a:r>
            <a:r>
              <a:rPr lang="fr-FR" b="1" dirty="0">
                <a:solidFill>
                  <a:srgbClr val="C00000"/>
                </a:solidFill>
              </a:rPr>
              <a:t>valorisation</a:t>
            </a:r>
            <a:r>
              <a:rPr lang="fr-FR" b="1" dirty="0"/>
              <a:t> </a:t>
            </a:r>
            <a:r>
              <a:rPr lang="fr-FR" dirty="0"/>
              <a:t>des produits agroalimentaires.</a:t>
            </a:r>
          </a:p>
          <a:p>
            <a:pPr>
              <a:spcBef>
                <a:spcPts val="1600"/>
              </a:spcBef>
              <a:buFont typeface="Arial" panose="020B0604020202020204" pitchFamily="34" charset="0"/>
              <a:buChar char="•"/>
            </a:pPr>
            <a:endParaRPr lang="fr-FR" dirty="0"/>
          </a:p>
        </p:txBody>
      </p:sp>
      <p:pic>
        <p:nvPicPr>
          <p:cNvPr id="4" name="Image 3">
            <a:extLst>
              <a:ext uri="{FF2B5EF4-FFF2-40B4-BE49-F238E27FC236}">
                <a16:creationId xmlns:a16="http://schemas.microsoft.com/office/drawing/2014/main" id="{E1299A62-735D-5F43-2AE3-15E18625B7C0}"/>
              </a:ext>
            </a:extLst>
          </p:cNvPr>
          <p:cNvPicPr>
            <a:picLocks noChangeAspect="1"/>
          </p:cNvPicPr>
          <p:nvPr/>
        </p:nvPicPr>
        <p:blipFill>
          <a:blip r:embed="rId2"/>
          <a:stretch>
            <a:fillRect/>
          </a:stretch>
        </p:blipFill>
        <p:spPr>
          <a:xfrm>
            <a:off x="6172199" y="1690688"/>
            <a:ext cx="5822419" cy="4163027"/>
          </a:xfrm>
          <a:prstGeom prst="rect">
            <a:avLst/>
          </a:prstGeom>
          <a:noFill/>
        </p:spPr>
      </p:pic>
      <p:pic>
        <p:nvPicPr>
          <p:cNvPr id="6" name="Image 5" descr="Une image contenant logo, texte, symbole, Graphique&#10;&#10;Le contenu généré par l’IA peut être incorrect.">
            <a:extLst>
              <a:ext uri="{FF2B5EF4-FFF2-40B4-BE49-F238E27FC236}">
                <a16:creationId xmlns:a16="http://schemas.microsoft.com/office/drawing/2014/main" id="{CE17813F-FBEA-F240-83C8-0A9D9C822C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5725" y="3034083"/>
            <a:ext cx="2441303" cy="394917"/>
          </a:xfrm>
          <a:prstGeom prst="rect">
            <a:avLst/>
          </a:prstGeom>
        </p:spPr>
      </p:pic>
    </p:spTree>
    <p:extLst>
      <p:ext uri="{BB962C8B-B14F-4D97-AF65-F5344CB8AC3E}">
        <p14:creationId xmlns:p14="http://schemas.microsoft.com/office/powerpoint/2010/main" val="43277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963827" y="277896"/>
            <a:ext cx="6400551" cy="5823925"/>
          </a:xfrm>
          <a:prstGeom prst="rect">
            <a:avLst/>
          </a:prstGeom>
        </p:spPr>
      </p:pic>
      <p:sp>
        <p:nvSpPr>
          <p:cNvPr id="3" name="ZoneTexte 2"/>
          <p:cNvSpPr txBox="1"/>
          <p:nvPr/>
        </p:nvSpPr>
        <p:spPr>
          <a:xfrm>
            <a:off x="7573610" y="2167795"/>
            <a:ext cx="3024336" cy="1754327"/>
          </a:xfrm>
          <a:prstGeom prst="rect">
            <a:avLst/>
          </a:prstGeom>
          <a:noFill/>
        </p:spPr>
        <p:txBody>
          <a:bodyPr wrap="square" rtlCol="0">
            <a:spAutoFit/>
          </a:bodyPr>
          <a:lstStyle/>
          <a:p>
            <a:r>
              <a:rPr lang="fr-FR" b="1" dirty="0">
                <a:solidFill>
                  <a:srgbClr val="000000"/>
                </a:solidFill>
              </a:rPr>
              <a:t>En France</a:t>
            </a:r>
            <a:r>
              <a:rPr lang="fr-FR" dirty="0">
                <a:solidFill>
                  <a:srgbClr val="000000"/>
                </a:solidFill>
              </a:rPr>
              <a:t>, les résultats sont :</a:t>
            </a:r>
          </a:p>
          <a:p>
            <a:endParaRPr lang="fr-FR" dirty="0">
              <a:solidFill>
                <a:srgbClr val="000000"/>
              </a:solidFill>
            </a:endParaRPr>
          </a:p>
          <a:p>
            <a:r>
              <a:rPr lang="fr-FR" dirty="0">
                <a:solidFill>
                  <a:srgbClr val="000000"/>
                </a:solidFill>
              </a:rPr>
              <a:t>Oui toujours : 19%</a:t>
            </a:r>
          </a:p>
          <a:p>
            <a:r>
              <a:rPr lang="fr-FR" dirty="0">
                <a:solidFill>
                  <a:srgbClr val="000000"/>
                </a:solidFill>
              </a:rPr>
              <a:t>Oui parfois : 51%</a:t>
            </a:r>
          </a:p>
          <a:p>
            <a:r>
              <a:rPr lang="fr-FR" dirty="0">
                <a:solidFill>
                  <a:srgbClr val="000000"/>
                </a:solidFill>
              </a:rPr>
              <a:t>Non : 30%</a:t>
            </a:r>
          </a:p>
          <a:p>
            <a:r>
              <a:rPr lang="fr-FR" dirty="0">
                <a:solidFill>
                  <a:srgbClr val="000000"/>
                </a:solidFill>
              </a:rPr>
              <a:t>Ne sait pas : 0%</a:t>
            </a:r>
          </a:p>
        </p:txBody>
      </p:sp>
      <p:sp>
        <p:nvSpPr>
          <p:cNvPr id="4" name="ZoneTexte 3"/>
          <p:cNvSpPr txBox="1"/>
          <p:nvPr/>
        </p:nvSpPr>
        <p:spPr>
          <a:xfrm rot="16200000">
            <a:off x="8710299" y="3100317"/>
            <a:ext cx="5616624" cy="369332"/>
          </a:xfrm>
          <a:prstGeom prst="rect">
            <a:avLst/>
          </a:prstGeom>
          <a:noFill/>
        </p:spPr>
        <p:txBody>
          <a:bodyPr wrap="square" rtlCol="0">
            <a:spAutoFit/>
          </a:bodyPr>
          <a:lstStyle/>
          <a:p>
            <a:r>
              <a:rPr lang="fr-FR" dirty="0"/>
              <a:t>Eurobaromètre </a:t>
            </a:r>
            <a:r>
              <a:rPr lang="fr-FR" dirty="0" err="1"/>
              <a:t>special</a:t>
            </a:r>
            <a:r>
              <a:rPr lang="fr-FR" dirty="0"/>
              <a:t> 389 -  Commission européenne</a:t>
            </a:r>
          </a:p>
        </p:txBody>
      </p:sp>
      <p:sp>
        <p:nvSpPr>
          <p:cNvPr id="5" name="Espace réservé du numéro de diapositive 4"/>
          <p:cNvSpPr>
            <a:spLocks noGrp="1"/>
          </p:cNvSpPr>
          <p:nvPr>
            <p:ph type="sldNum" idx="10"/>
          </p:nvPr>
        </p:nvSpPr>
        <p:spPr/>
        <p:txBody>
          <a:bodyPr/>
          <a:lstStyle/>
          <a:p>
            <a:fld id="{F6DA111D-7140-491E-A385-984993AA9DA6}" type="slidenum">
              <a:rPr lang="fr-FR" altLang="fr-FR" smtClean="0"/>
              <a:pPr/>
              <a:t>6</a:t>
            </a:fld>
            <a:endParaRPr lang="fr-FR" altLang="fr-FR"/>
          </a:p>
        </p:txBody>
      </p:sp>
      <p:pic>
        <p:nvPicPr>
          <p:cNvPr id="6" name="Image 5" descr="En-tête OBC.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443" y="6153560"/>
            <a:ext cx="1448780" cy="426544"/>
          </a:xfrm>
          <a:prstGeom prst="rect">
            <a:avLst/>
          </a:prstGeom>
        </p:spPr>
      </p:pic>
    </p:spTree>
    <p:extLst>
      <p:ext uri="{BB962C8B-B14F-4D97-AF65-F5344CB8AC3E}">
        <p14:creationId xmlns:p14="http://schemas.microsoft.com/office/powerpoint/2010/main" val="69942347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602B870-EBF1-FC87-0622-EC3A16689CAF}"/>
              </a:ext>
            </a:extLst>
          </p:cNvPr>
          <p:cNvSpPr>
            <a:spLocks noGrp="1"/>
          </p:cNvSpPr>
          <p:nvPr>
            <p:ph type="sldNum" idx="10"/>
          </p:nvPr>
        </p:nvSpPr>
        <p:spPr/>
        <p:txBody>
          <a:bodyPr/>
          <a:lstStyle/>
          <a:p>
            <a:fld id="{F6DA111D-7140-491E-A385-984993AA9DA6}" type="slidenum">
              <a:rPr lang="fr-FR" altLang="fr-FR" smtClean="0"/>
              <a:pPr/>
              <a:t>7</a:t>
            </a:fld>
            <a:endParaRPr lang="fr-FR" altLang="fr-FR"/>
          </a:p>
        </p:txBody>
      </p:sp>
      <p:pic>
        <p:nvPicPr>
          <p:cNvPr id="4098" name="Picture 2" descr="Labels alimentaires : pas si fiables - WE DEMAIN">
            <a:extLst>
              <a:ext uri="{FF2B5EF4-FFF2-40B4-BE49-F238E27FC236}">
                <a16:creationId xmlns:a16="http://schemas.microsoft.com/office/drawing/2014/main" id="{D19F419A-2F7B-3103-FCA5-B45AFFE89A4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479" y="16782"/>
            <a:ext cx="4947717" cy="34122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es labels français dans le secteur alimentaire - Les Microphytos">
            <a:extLst>
              <a:ext uri="{FF2B5EF4-FFF2-40B4-BE49-F238E27FC236}">
                <a16:creationId xmlns:a16="http://schemas.microsoft.com/office/drawing/2014/main" id="{30432D85-1D12-CEFF-41CC-CB73490CA00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68233" y="3275015"/>
            <a:ext cx="5138736" cy="34289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bels alimentaires : Informations et actualités">
            <a:extLst>
              <a:ext uri="{FF2B5EF4-FFF2-40B4-BE49-F238E27FC236}">
                <a16:creationId xmlns:a16="http://schemas.microsoft.com/office/drawing/2014/main" id="{B7162AA3-89FD-26AD-969E-33CFDE3E898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89526" y="62011"/>
            <a:ext cx="5484419" cy="30922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abels : comment s'y retrouver ? - Ça m'intéresse">
            <a:extLst>
              <a:ext uri="{FF2B5EF4-FFF2-40B4-BE49-F238E27FC236}">
                <a16:creationId xmlns:a16="http://schemas.microsoft.com/office/drawing/2014/main" id="{977ABEBA-9FA0-0B78-84EE-D878DBD9A1E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3537122"/>
            <a:ext cx="5890053" cy="309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9203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721" y="2615043"/>
            <a:ext cx="1224136" cy="1224136"/>
          </a:xfrm>
          <a:prstGeom prst="rect">
            <a:avLst/>
          </a:prstGeom>
        </p:spPr>
      </p:pic>
      <p:pic>
        <p:nvPicPr>
          <p:cNvPr id="12"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1544" y="4091563"/>
            <a:ext cx="1296144" cy="1296144"/>
          </a:xfrm>
          <a:prstGeom prst="rect">
            <a:avLst/>
          </a:prstGeom>
        </p:spPr>
      </p:pic>
      <p:pic>
        <p:nvPicPr>
          <p:cNvPr id="13" name="Image 12" descr="chataigne d'Ardèche AOC.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0230" y="1372718"/>
            <a:ext cx="811579" cy="965228"/>
          </a:xfrm>
          <a:prstGeom prst="rect">
            <a:avLst/>
          </a:prstGeom>
        </p:spPr>
      </p:pic>
      <p:pic>
        <p:nvPicPr>
          <p:cNvPr id="14" name="Image 13" descr="logo Altitud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4227" y="3338538"/>
            <a:ext cx="1311216" cy="1296144"/>
          </a:xfrm>
          <a:prstGeom prst="rect">
            <a:avLst/>
          </a:prstGeom>
        </p:spPr>
      </p:pic>
      <p:pic>
        <p:nvPicPr>
          <p:cNvPr id="18" name="Image 17" descr="monbiopays de la loire-log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6040" y="4305376"/>
            <a:ext cx="1100336" cy="1100336"/>
          </a:xfrm>
          <a:prstGeom prst="rect">
            <a:avLst/>
          </a:prstGeom>
        </p:spPr>
      </p:pic>
      <p:pic>
        <p:nvPicPr>
          <p:cNvPr id="19" name="Image 18" descr="logo-viandes-de-franc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68500" y="3747623"/>
            <a:ext cx="1597832" cy="1516929"/>
          </a:xfrm>
          <a:prstGeom prst="rect">
            <a:avLst/>
          </a:prstGeom>
        </p:spPr>
      </p:pic>
      <p:pic>
        <p:nvPicPr>
          <p:cNvPr id="20" name="Image 19"/>
          <p:cNvPicPr>
            <a:picLocks noChangeAspect="1"/>
          </p:cNvPicPr>
          <p:nvPr/>
        </p:nvPicPr>
        <p:blipFill>
          <a:blip r:embed="rId9"/>
          <a:stretch>
            <a:fillRect/>
          </a:stretch>
        </p:blipFill>
        <p:spPr>
          <a:xfrm>
            <a:off x="7608168" y="4221088"/>
            <a:ext cx="1028700" cy="1143000"/>
          </a:xfrm>
          <a:prstGeom prst="rect">
            <a:avLst/>
          </a:prstGeom>
        </p:spPr>
      </p:pic>
      <p:pic>
        <p:nvPicPr>
          <p:cNvPr id="22" name="Image 21"/>
          <p:cNvPicPr>
            <a:picLocks noChangeAspect="1"/>
          </p:cNvPicPr>
          <p:nvPr/>
        </p:nvPicPr>
        <p:blipFill>
          <a:blip r:embed="rId10"/>
          <a:srcRect/>
          <a:stretch/>
        </p:blipFill>
        <p:spPr>
          <a:xfrm>
            <a:off x="8949558" y="4258384"/>
            <a:ext cx="1693144" cy="1604806"/>
          </a:xfrm>
          <a:prstGeom prst="rect">
            <a:avLst/>
          </a:prstGeom>
        </p:spPr>
      </p:pic>
      <p:pic>
        <p:nvPicPr>
          <p:cNvPr id="23" name="Image 22"/>
          <p:cNvPicPr>
            <a:picLocks noChangeAspect="1"/>
          </p:cNvPicPr>
          <p:nvPr/>
        </p:nvPicPr>
        <p:blipFill>
          <a:blip r:embed="rId11"/>
          <a:stretch>
            <a:fillRect/>
          </a:stretch>
        </p:blipFill>
        <p:spPr>
          <a:xfrm>
            <a:off x="3592591" y="4592878"/>
            <a:ext cx="1232024" cy="1008720"/>
          </a:xfrm>
          <a:prstGeom prst="rect">
            <a:avLst/>
          </a:prstGeom>
        </p:spPr>
      </p:pic>
      <p:pic>
        <p:nvPicPr>
          <p:cNvPr id="24" name="Image 23"/>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951123" y="5165033"/>
            <a:ext cx="1662832" cy="680175"/>
          </a:xfrm>
          <a:prstGeom prst="rect">
            <a:avLst/>
          </a:prstGeom>
        </p:spPr>
      </p:pic>
      <p:pic>
        <p:nvPicPr>
          <p:cNvPr id="29" name="Image 2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799856" y="6380024"/>
            <a:ext cx="2788816" cy="466798"/>
          </a:xfrm>
          <a:prstGeom prst="rect">
            <a:avLst/>
          </a:prstGeom>
        </p:spPr>
      </p:pic>
      <p:pic>
        <p:nvPicPr>
          <p:cNvPr id="30" name="Image 2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110138" y="5733256"/>
            <a:ext cx="1522366" cy="1077630"/>
          </a:xfrm>
          <a:prstGeom prst="rect">
            <a:avLst/>
          </a:prstGeom>
        </p:spPr>
      </p:pic>
      <p:pic>
        <p:nvPicPr>
          <p:cNvPr id="34" name="Image 33"/>
          <p:cNvPicPr>
            <a:picLocks noChangeAspect="1"/>
          </p:cNvPicPr>
          <p:nvPr/>
        </p:nvPicPr>
        <p:blipFill>
          <a:blip r:embed="rId15"/>
          <a:stretch>
            <a:fillRect/>
          </a:stretch>
        </p:blipFill>
        <p:spPr>
          <a:xfrm>
            <a:off x="8040217" y="5589240"/>
            <a:ext cx="1049117" cy="1710060"/>
          </a:xfrm>
          <a:prstGeom prst="rect">
            <a:avLst/>
          </a:prstGeom>
        </p:spPr>
      </p:pic>
      <p:pic>
        <p:nvPicPr>
          <p:cNvPr id="37" name="Image 36" descr="les étapes savoureuses - Ardèche"/>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700404" y="2752073"/>
            <a:ext cx="1189484" cy="525944"/>
          </a:xfrm>
          <a:prstGeom prst="rect">
            <a:avLst/>
          </a:prstGeom>
          <a:noFill/>
          <a:ln>
            <a:noFill/>
          </a:ln>
        </p:spPr>
      </p:pic>
      <p:pic>
        <p:nvPicPr>
          <p:cNvPr id="39" name="Image 38"/>
          <p:cNvPicPr/>
          <p:nvPr/>
        </p:nvPicPr>
        <p:blipFill>
          <a:blip r:embed="rId17" cstate="screen">
            <a:extLst>
              <a:ext uri="{28A0092B-C50C-407E-A947-70E740481C1C}">
                <a14:useLocalDpi xmlns:a14="http://schemas.microsoft.com/office/drawing/2010/main"/>
              </a:ext>
            </a:extLst>
          </a:blip>
          <a:srcRect/>
          <a:stretch/>
        </p:blipFill>
        <p:spPr bwMode="auto">
          <a:xfrm>
            <a:off x="9312438" y="1349834"/>
            <a:ext cx="1296144" cy="1296144"/>
          </a:xfrm>
          <a:prstGeom prst="rect">
            <a:avLst/>
          </a:prstGeom>
          <a:noFill/>
          <a:ln>
            <a:noFill/>
          </a:ln>
        </p:spPr>
      </p:pic>
      <p:pic>
        <p:nvPicPr>
          <p:cNvPr id="41" name="Image 40" descr="logo-origine-montagne.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349504" y="178122"/>
            <a:ext cx="1254879" cy="1020635"/>
          </a:xfrm>
          <a:prstGeom prst="rect">
            <a:avLst/>
          </a:prstGeom>
        </p:spPr>
      </p:pic>
      <p:pic>
        <p:nvPicPr>
          <p:cNvPr id="44" name="Image 43"/>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542571" y="849762"/>
            <a:ext cx="853240" cy="858116"/>
          </a:xfrm>
          <a:prstGeom prst="rect">
            <a:avLst/>
          </a:prstGeom>
        </p:spPr>
      </p:pic>
      <p:sp>
        <p:nvSpPr>
          <p:cNvPr id="2" name="Espace réservé du numéro de diapositive 1"/>
          <p:cNvSpPr>
            <a:spLocks noGrp="1"/>
          </p:cNvSpPr>
          <p:nvPr>
            <p:ph type="sldNum" idx="10"/>
          </p:nvPr>
        </p:nvSpPr>
        <p:spPr/>
        <p:txBody>
          <a:bodyPr/>
          <a:lstStyle/>
          <a:p>
            <a:pPr defTabSz="449263" fontAlgn="base">
              <a:spcBef>
                <a:spcPct val="0"/>
              </a:spcBef>
              <a:spcAft>
                <a:spcPct val="0"/>
              </a:spcAft>
              <a:buSzPct val="100000"/>
            </a:pPr>
            <a:fld id="{F6DA111D-7140-491E-A385-984993AA9DA6}" type="slidenum">
              <a:rPr lang="fr-FR" altLang="fr-FR">
                <a:ea typeface="ＭＳ Ｐゴシック" charset="-128"/>
              </a:rPr>
              <a:pPr defTabSz="449263" fontAlgn="base">
                <a:spcBef>
                  <a:spcPct val="0"/>
                </a:spcBef>
                <a:spcAft>
                  <a:spcPct val="0"/>
                </a:spcAft>
                <a:buSzPct val="100000"/>
              </a:pPr>
              <a:t>8</a:t>
            </a:fld>
            <a:endParaRPr lang="fr-FR" altLang="fr-FR">
              <a:ea typeface="ＭＳ Ｐゴシック" charset="-128"/>
            </a:endParaRPr>
          </a:p>
        </p:txBody>
      </p:sp>
      <p:pic>
        <p:nvPicPr>
          <p:cNvPr id="43" name="Image 42" descr="En-tête OBC.jp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16200000">
            <a:off x="-115752" y="6006206"/>
            <a:ext cx="872716" cy="256942"/>
          </a:xfrm>
          <a:prstGeom prst="rect">
            <a:avLst/>
          </a:prstGeom>
        </p:spPr>
      </p:pic>
      <p:pic>
        <p:nvPicPr>
          <p:cNvPr id="2052" name="Picture 4">
            <a:extLst>
              <a:ext uri="{FF2B5EF4-FFF2-40B4-BE49-F238E27FC236}">
                <a16:creationId xmlns:a16="http://schemas.microsoft.com/office/drawing/2014/main" id="{11AF75F4-15FB-01CA-4357-56369EC2FBDE}"/>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p:blipFill>
        <p:spPr bwMode="auto">
          <a:xfrm>
            <a:off x="553053" y="37408"/>
            <a:ext cx="770727" cy="12058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ccueil - Vendée Qualité | Organisme de Défense et de Gestion des produits  Vendéens">
            <a:extLst>
              <a:ext uri="{FF2B5EF4-FFF2-40B4-BE49-F238E27FC236}">
                <a16:creationId xmlns:a16="http://schemas.microsoft.com/office/drawing/2014/main" id="{850AB4E7-5141-1054-3E86-FA43006083B8}"/>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6468003" y="1189463"/>
            <a:ext cx="1571992" cy="156243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23"/>
          <a:stretch>
            <a:fillRect/>
          </a:stretch>
        </p:blipFill>
        <p:spPr>
          <a:xfrm>
            <a:off x="8002933" y="174172"/>
            <a:ext cx="1296144" cy="1296144"/>
          </a:xfrm>
          <a:prstGeom prst="rect">
            <a:avLst/>
          </a:prstGeom>
        </p:spPr>
      </p:pic>
      <p:pic>
        <p:nvPicPr>
          <p:cNvPr id="2062" name="Picture 14" descr="IGP - Vendée Qualité">
            <a:extLst>
              <a:ext uri="{FF2B5EF4-FFF2-40B4-BE49-F238E27FC236}">
                <a16:creationId xmlns:a16="http://schemas.microsoft.com/office/drawing/2014/main" id="{E2DDBAD7-059D-1CA7-3573-0AE92555E0F3}"/>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l="15673" r="15381"/>
          <a:stretch/>
        </p:blipFill>
        <p:spPr bwMode="auto">
          <a:xfrm>
            <a:off x="8645253" y="2830860"/>
            <a:ext cx="1693144" cy="163419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es labels - Vendée Qualité">
            <a:extLst>
              <a:ext uri="{FF2B5EF4-FFF2-40B4-BE49-F238E27FC236}">
                <a16:creationId xmlns:a16="http://schemas.microsoft.com/office/drawing/2014/main" id="{87788A54-2E2E-066D-E49A-9EFCC5320EB2}"/>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l="9170" t="2031" r="10237" b="2769"/>
          <a:stretch/>
        </p:blipFill>
        <p:spPr bwMode="auto">
          <a:xfrm>
            <a:off x="-37246" y="3546209"/>
            <a:ext cx="1759236" cy="1382885"/>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41" descr="eleveursdebretagne-575x275.jpg"/>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829028" y="3430910"/>
            <a:ext cx="1707309" cy="816539"/>
          </a:xfrm>
          <a:prstGeom prst="rect">
            <a:avLst/>
          </a:prstGeom>
        </p:spPr>
      </p:pic>
      <p:pic>
        <p:nvPicPr>
          <p:cNvPr id="2066" name="Picture 18" descr="Vous traitez avec des producteurs bio ? Vous aussi, affichez-vous AB –  Groupe AFNOR">
            <a:extLst>
              <a:ext uri="{FF2B5EF4-FFF2-40B4-BE49-F238E27FC236}">
                <a16:creationId xmlns:a16="http://schemas.microsoft.com/office/drawing/2014/main" id="{EBC893A8-6E05-1598-FE4F-B1066DA53730}"/>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l="24162" t="3251" r="23168" b="3892"/>
          <a:stretch/>
        </p:blipFill>
        <p:spPr bwMode="auto">
          <a:xfrm>
            <a:off x="10581859" y="24076"/>
            <a:ext cx="1367829" cy="160472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B5FEDA72-87C2-2BF6-665D-FBFB771C6184}"/>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10433124" y="2693604"/>
            <a:ext cx="1588662" cy="159575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65CB4106-D77B-9656-D45C-F33E37D44339}"/>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10552485" y="4262657"/>
            <a:ext cx="1513300" cy="15133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Terra Vitis : certification vin responsable et durable">
            <a:extLst>
              <a:ext uri="{FF2B5EF4-FFF2-40B4-BE49-F238E27FC236}">
                <a16:creationId xmlns:a16="http://schemas.microsoft.com/office/drawing/2014/main" id="{5A00894D-085F-C999-C228-AF7521B926AA}"/>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469881" y="5060787"/>
            <a:ext cx="1299171" cy="171006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Appellation d'origine protégée — Wikipédia">
            <a:extLst>
              <a:ext uri="{FF2B5EF4-FFF2-40B4-BE49-F238E27FC236}">
                <a16:creationId xmlns:a16="http://schemas.microsoft.com/office/drawing/2014/main" id="{B0E96A32-9C0F-09B1-4815-53B2425562B0}"/>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3458256" y="5419170"/>
            <a:ext cx="1575799" cy="1575799"/>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Saveurs de Normandie">
            <a:extLst>
              <a:ext uri="{FF2B5EF4-FFF2-40B4-BE49-F238E27FC236}">
                <a16:creationId xmlns:a16="http://schemas.microsoft.com/office/drawing/2014/main" id="{1CD1F9A1-23E4-7FC0-25CE-693CAB1C2420}"/>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10646895" y="5834299"/>
            <a:ext cx="1352970" cy="919143"/>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SAVOIE MONT-BLANC EXCELLENCE - Maison Philippe Viallet">
            <a:extLst>
              <a:ext uri="{FF2B5EF4-FFF2-40B4-BE49-F238E27FC236}">
                <a16:creationId xmlns:a16="http://schemas.microsoft.com/office/drawing/2014/main" id="{3398201B-F943-9BBA-15C3-1740C9A645CA}"/>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2644496" y="-219692"/>
            <a:ext cx="1411329" cy="1778986"/>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Reflets de France en scène">
            <a:extLst>
              <a:ext uri="{FF2B5EF4-FFF2-40B4-BE49-F238E27FC236}">
                <a16:creationId xmlns:a16="http://schemas.microsoft.com/office/drawing/2014/main" id="{8C0C0115-55F3-6441-BCA2-2CF4D8A83DAF}"/>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5201809" y="1745810"/>
            <a:ext cx="1286267" cy="882548"/>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La Haute Valeur Environnementale - HVE - Haute Valeur Environnementale">
            <a:extLst>
              <a:ext uri="{FF2B5EF4-FFF2-40B4-BE49-F238E27FC236}">
                <a16:creationId xmlns:a16="http://schemas.microsoft.com/office/drawing/2014/main" id="{F82737A0-1BC5-BE00-3545-D8E708FC4AB8}"/>
              </a:ext>
            </a:extLst>
          </p:cNvPr>
          <p:cNvPicPr>
            <a:picLocks noChangeAspect="1" noChangeArrowheads="1"/>
          </p:cNvPicPr>
          <p:nvPr/>
        </p:nvPicPr>
        <p:blipFill>
          <a:blip r:embed="rId35">
            <a:extLst>
              <a:ext uri="{28A0092B-C50C-407E-A947-70E740481C1C}">
                <a14:useLocalDpi xmlns:a14="http://schemas.microsoft.com/office/drawing/2010/main"/>
              </a:ext>
            </a:extLst>
          </a:blip>
          <a:srcRect/>
          <a:stretch>
            <a:fillRect/>
          </a:stretch>
        </p:blipFill>
        <p:spPr bwMode="auto">
          <a:xfrm>
            <a:off x="6185305" y="2782581"/>
            <a:ext cx="1469041" cy="1469041"/>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Demeter - Label de la biodynamie">
            <a:extLst>
              <a:ext uri="{FF2B5EF4-FFF2-40B4-BE49-F238E27FC236}">
                <a16:creationId xmlns:a16="http://schemas.microsoft.com/office/drawing/2014/main" id="{299598AF-CA2C-5281-E590-B23ED741621F}"/>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56621" y="2828860"/>
            <a:ext cx="1635980" cy="755864"/>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Bleu Blanc Coeur - Ferme Haffner">
            <a:extLst>
              <a:ext uri="{FF2B5EF4-FFF2-40B4-BE49-F238E27FC236}">
                <a16:creationId xmlns:a16="http://schemas.microsoft.com/office/drawing/2014/main" id="{3183B060-6185-F74F-927E-8CC2053A1DF3}"/>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10701828" y="1286543"/>
            <a:ext cx="1641353" cy="1531457"/>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Fairtrade/Max Havelaar, tout savoir sur ce label - The Good Goods">
            <a:extLst>
              <a:ext uri="{FF2B5EF4-FFF2-40B4-BE49-F238E27FC236}">
                <a16:creationId xmlns:a16="http://schemas.microsoft.com/office/drawing/2014/main" id="{E37095F5-9E29-C31B-207B-DB7AF40B6C50}"/>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7438530" y="2807528"/>
            <a:ext cx="1430124" cy="1430124"/>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Nature et Progrès — Wikipédia">
            <a:extLst>
              <a:ext uri="{FF2B5EF4-FFF2-40B4-BE49-F238E27FC236}">
                <a16:creationId xmlns:a16="http://schemas.microsoft.com/office/drawing/2014/main" id="{D3BF014A-E91F-D0C4-AC38-62905728B446}"/>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1409986" y="1234635"/>
            <a:ext cx="908769" cy="1380408"/>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L'écolabel public « Pêche Durable » | Ministère de l'Agriculture et de la  Souveraineté alimentaire">
            <a:extLst>
              <a:ext uri="{FF2B5EF4-FFF2-40B4-BE49-F238E27FC236}">
                <a16:creationId xmlns:a16="http://schemas.microsoft.com/office/drawing/2014/main" id="{DB24B7C8-11D9-74A9-CAF4-646F6DAE9267}"/>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a:stretch/>
        </p:blipFill>
        <p:spPr bwMode="auto">
          <a:xfrm>
            <a:off x="1445612" y="-8536"/>
            <a:ext cx="1231850" cy="1192485"/>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Élu Produit de l'Année - Le concours des marques innovantes">
            <a:extLst>
              <a:ext uri="{FF2B5EF4-FFF2-40B4-BE49-F238E27FC236}">
                <a16:creationId xmlns:a16="http://schemas.microsoft.com/office/drawing/2014/main" id="{3B8E9E4A-6546-01C6-4736-C76EA086D61E}"/>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2885879" y="2357982"/>
            <a:ext cx="920035" cy="920035"/>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Nutri-score — Wikipédia">
            <a:extLst>
              <a:ext uri="{FF2B5EF4-FFF2-40B4-BE49-F238E27FC236}">
                <a16:creationId xmlns:a16="http://schemas.microsoft.com/office/drawing/2014/main" id="{9C0EC18B-5856-8191-16A6-6E22D9B837EA}"/>
              </a:ext>
            </a:extLst>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6442255" y="5457470"/>
            <a:ext cx="1465148" cy="793622"/>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Concours Général Agricole 2024">
            <a:extLst>
              <a:ext uri="{FF2B5EF4-FFF2-40B4-BE49-F238E27FC236}">
                <a16:creationId xmlns:a16="http://schemas.microsoft.com/office/drawing/2014/main" id="{A45EB154-BA14-0E9B-79F2-87174D6B8181}"/>
              </a:ext>
            </a:extLst>
          </p:cNvPr>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4944820" y="5239175"/>
            <a:ext cx="1296144" cy="1297646"/>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Origine et qualité - Les produits de Nouvelle-Aquitaine">
            <a:extLst>
              <a:ext uri="{FF2B5EF4-FFF2-40B4-BE49-F238E27FC236}">
                <a16:creationId xmlns:a16="http://schemas.microsoft.com/office/drawing/2014/main" id="{144E35AC-33CB-DB6A-AAA5-2D29C7EF98D0}"/>
              </a:ext>
            </a:extLst>
          </p:cNvPr>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2010173" y="5747234"/>
            <a:ext cx="1135393" cy="1135393"/>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56" descr="La Banane de Guadeloupe et de Martinique">
            <a:extLst>
              <a:ext uri="{FF2B5EF4-FFF2-40B4-BE49-F238E27FC236}">
                <a16:creationId xmlns:a16="http://schemas.microsoft.com/office/drawing/2014/main" id="{79B1B899-8C89-1869-AAEB-C3F7C62A77FD}"/>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a:stretch/>
        </p:blipFill>
        <p:spPr bwMode="auto">
          <a:xfrm>
            <a:off x="8081544" y="1516791"/>
            <a:ext cx="1170114" cy="13909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drapeau, étoile&#10;&#10;Le contenu généré par l’IA peut être incorrect.">
            <a:extLst>
              <a:ext uri="{FF2B5EF4-FFF2-40B4-BE49-F238E27FC236}">
                <a16:creationId xmlns:a16="http://schemas.microsoft.com/office/drawing/2014/main" id="{D445C416-2290-6ED9-6BA2-F00E788B738E}"/>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2535647" y="1334136"/>
            <a:ext cx="1343024" cy="891768"/>
          </a:xfrm>
          <a:prstGeom prst="rect">
            <a:avLst/>
          </a:prstGeom>
        </p:spPr>
      </p:pic>
      <p:pic>
        <p:nvPicPr>
          <p:cNvPr id="1026" name="Picture 2" descr="C du Centre, la marque alimentaire du Centre-Val de Loire">
            <a:extLst>
              <a:ext uri="{FF2B5EF4-FFF2-40B4-BE49-F238E27FC236}">
                <a16:creationId xmlns:a16="http://schemas.microsoft.com/office/drawing/2014/main" id="{823C2A6A-1B65-BF95-1F58-61F1D176C013}"/>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3980179" y="-12746"/>
            <a:ext cx="2739972" cy="141993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Les MDD au sein de l'enseigne E.Leclerc. - Store Brand Center">
            <a:extLst>
              <a:ext uri="{FF2B5EF4-FFF2-40B4-BE49-F238E27FC236}">
                <a16:creationId xmlns:a16="http://schemas.microsoft.com/office/drawing/2014/main" id="{3CBB2BE4-ED2D-0B55-4148-9140F788DD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Nos Régions ont du Talent Logo PNG Vector (SVG) Free Download">
            <a:extLst>
              <a:ext uri="{FF2B5EF4-FFF2-40B4-BE49-F238E27FC236}">
                <a16:creationId xmlns:a16="http://schemas.microsoft.com/office/drawing/2014/main" id="{E68E52E3-B541-3175-3795-5C5B7EA4F0B1}"/>
              </a:ext>
            </a:extLst>
          </p:cNvPr>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3759317" y="2175052"/>
            <a:ext cx="1343867" cy="13438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gnerons Indépendants d'Anjou et de Saumur | Vignerons Indépendants">
            <a:extLst>
              <a:ext uri="{FF2B5EF4-FFF2-40B4-BE49-F238E27FC236}">
                <a16:creationId xmlns:a16="http://schemas.microsoft.com/office/drawing/2014/main" id="{9F2B04BA-77A1-9698-F1CC-E08CBC509608}"/>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6945959" y="38703"/>
            <a:ext cx="948206" cy="11505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 nouveau logo pour l'IGP Val de Loire - Muscadet">
            <a:extLst>
              <a:ext uri="{FF2B5EF4-FFF2-40B4-BE49-F238E27FC236}">
                <a16:creationId xmlns:a16="http://schemas.microsoft.com/office/drawing/2014/main" id="{3B64CEF5-3C68-2366-BF96-7BEB7708E020}"/>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259159" y="1259742"/>
            <a:ext cx="833418" cy="153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053CD-E2C8-6289-3CEF-E22C411654D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899830A-411C-4F03-F81A-2A759CA8BE93}"/>
              </a:ext>
            </a:extLst>
          </p:cNvPr>
          <p:cNvSpPr txBox="1"/>
          <p:nvPr/>
        </p:nvSpPr>
        <p:spPr>
          <a:xfrm>
            <a:off x="2520779" y="148279"/>
            <a:ext cx="8835079" cy="1200329"/>
          </a:xfrm>
          <a:prstGeom prst="rect">
            <a:avLst/>
          </a:prstGeom>
          <a:noFill/>
        </p:spPr>
        <p:txBody>
          <a:bodyPr wrap="square" rtlCol="0">
            <a:spAutoFit/>
          </a:bodyPr>
          <a:lstStyle/>
          <a:p>
            <a:r>
              <a:rPr lang="fr-FR" sz="3600" b="1" dirty="0"/>
              <a:t>Des réponses à des attentes, des besoins des consommateurs, pour…</a:t>
            </a:r>
          </a:p>
        </p:txBody>
      </p:sp>
      <p:sp>
        <p:nvSpPr>
          <p:cNvPr id="3" name="ZoneTexte 2">
            <a:extLst>
              <a:ext uri="{FF2B5EF4-FFF2-40B4-BE49-F238E27FC236}">
                <a16:creationId xmlns:a16="http://schemas.microsoft.com/office/drawing/2014/main" id="{0FA52041-1E61-47D1-7668-8782FBE390BC}"/>
              </a:ext>
            </a:extLst>
          </p:cNvPr>
          <p:cNvSpPr txBox="1"/>
          <p:nvPr/>
        </p:nvSpPr>
        <p:spPr>
          <a:xfrm>
            <a:off x="7055707" y="2356878"/>
            <a:ext cx="4139514" cy="923330"/>
          </a:xfrm>
          <a:prstGeom prst="rect">
            <a:avLst/>
          </a:prstGeom>
          <a:noFill/>
        </p:spPr>
        <p:txBody>
          <a:bodyPr wrap="square" rtlCol="0">
            <a:spAutoFit/>
          </a:bodyPr>
          <a:lstStyle/>
          <a:p>
            <a:r>
              <a:rPr lang="fr-FR" sz="5400" b="1" dirty="0">
                <a:solidFill>
                  <a:schemeClr val="accent1"/>
                </a:solidFill>
              </a:rPr>
              <a:t>Qualité</a:t>
            </a:r>
          </a:p>
        </p:txBody>
      </p:sp>
      <p:sp>
        <p:nvSpPr>
          <p:cNvPr id="4" name="ZoneTexte 3">
            <a:extLst>
              <a:ext uri="{FF2B5EF4-FFF2-40B4-BE49-F238E27FC236}">
                <a16:creationId xmlns:a16="http://schemas.microsoft.com/office/drawing/2014/main" id="{C7341D97-65FC-68DA-2D6E-1D2786F271C3}"/>
              </a:ext>
            </a:extLst>
          </p:cNvPr>
          <p:cNvSpPr txBox="1"/>
          <p:nvPr/>
        </p:nvSpPr>
        <p:spPr>
          <a:xfrm>
            <a:off x="4026243" y="3701128"/>
            <a:ext cx="4139514" cy="923330"/>
          </a:xfrm>
          <a:prstGeom prst="rect">
            <a:avLst/>
          </a:prstGeom>
          <a:noFill/>
        </p:spPr>
        <p:txBody>
          <a:bodyPr wrap="square" rtlCol="0">
            <a:spAutoFit/>
          </a:bodyPr>
          <a:lstStyle/>
          <a:p>
            <a:r>
              <a:rPr lang="fr-FR" sz="5400" b="1" dirty="0">
                <a:solidFill>
                  <a:schemeClr val="accent6"/>
                </a:solidFill>
              </a:rPr>
              <a:t>Origine</a:t>
            </a:r>
          </a:p>
        </p:txBody>
      </p:sp>
      <p:sp>
        <p:nvSpPr>
          <p:cNvPr id="5" name="ZoneTexte 4">
            <a:extLst>
              <a:ext uri="{FF2B5EF4-FFF2-40B4-BE49-F238E27FC236}">
                <a16:creationId xmlns:a16="http://schemas.microsoft.com/office/drawing/2014/main" id="{D2B4CA21-749B-6758-8BA3-9FD8BA9B1304}"/>
              </a:ext>
            </a:extLst>
          </p:cNvPr>
          <p:cNvSpPr txBox="1"/>
          <p:nvPr/>
        </p:nvSpPr>
        <p:spPr>
          <a:xfrm>
            <a:off x="829958" y="5378616"/>
            <a:ext cx="5348415" cy="1446550"/>
          </a:xfrm>
          <a:prstGeom prst="rect">
            <a:avLst/>
          </a:prstGeom>
          <a:noFill/>
        </p:spPr>
        <p:txBody>
          <a:bodyPr wrap="square" rtlCol="0">
            <a:spAutoFit/>
          </a:bodyPr>
          <a:lstStyle/>
          <a:p>
            <a:r>
              <a:rPr lang="fr-FR" sz="4400" b="1" dirty="0">
                <a:solidFill>
                  <a:srgbClr val="0070C0"/>
                </a:solidFill>
              </a:rPr>
              <a:t>Soutien aux producteurs locaux</a:t>
            </a:r>
          </a:p>
        </p:txBody>
      </p:sp>
      <p:sp>
        <p:nvSpPr>
          <p:cNvPr id="6" name="ZoneTexte 5">
            <a:extLst>
              <a:ext uri="{FF2B5EF4-FFF2-40B4-BE49-F238E27FC236}">
                <a16:creationId xmlns:a16="http://schemas.microsoft.com/office/drawing/2014/main" id="{A0C1257F-42C9-8FC6-FEEB-8983AC92196F}"/>
              </a:ext>
            </a:extLst>
          </p:cNvPr>
          <p:cNvSpPr txBox="1"/>
          <p:nvPr/>
        </p:nvSpPr>
        <p:spPr>
          <a:xfrm>
            <a:off x="812454" y="2016018"/>
            <a:ext cx="4139514" cy="707886"/>
          </a:xfrm>
          <a:prstGeom prst="rect">
            <a:avLst/>
          </a:prstGeom>
          <a:noFill/>
        </p:spPr>
        <p:txBody>
          <a:bodyPr wrap="square" rtlCol="0">
            <a:spAutoFit/>
          </a:bodyPr>
          <a:lstStyle/>
          <a:p>
            <a:r>
              <a:rPr lang="fr-FR" sz="4000" b="1" dirty="0">
                <a:solidFill>
                  <a:schemeClr val="accent2">
                    <a:lumMod val="75000"/>
                  </a:schemeClr>
                </a:solidFill>
              </a:rPr>
              <a:t>Bien-être animal</a:t>
            </a:r>
          </a:p>
        </p:txBody>
      </p:sp>
      <p:sp>
        <p:nvSpPr>
          <p:cNvPr id="7" name="ZoneTexte 6">
            <a:extLst>
              <a:ext uri="{FF2B5EF4-FFF2-40B4-BE49-F238E27FC236}">
                <a16:creationId xmlns:a16="http://schemas.microsoft.com/office/drawing/2014/main" id="{3D86A361-5FFB-5DEF-28F5-8A4FF9D65B06}"/>
              </a:ext>
            </a:extLst>
          </p:cNvPr>
          <p:cNvSpPr txBox="1"/>
          <p:nvPr/>
        </p:nvSpPr>
        <p:spPr>
          <a:xfrm>
            <a:off x="6608805" y="4539872"/>
            <a:ext cx="4139514" cy="923330"/>
          </a:xfrm>
          <a:prstGeom prst="rect">
            <a:avLst/>
          </a:prstGeom>
          <a:noFill/>
        </p:spPr>
        <p:txBody>
          <a:bodyPr wrap="square" rtlCol="0">
            <a:spAutoFit/>
          </a:bodyPr>
          <a:lstStyle/>
          <a:p>
            <a:r>
              <a:rPr lang="fr-FR" sz="5400" b="1" dirty="0">
                <a:solidFill>
                  <a:schemeClr val="accent6">
                    <a:lumMod val="60000"/>
                    <a:lumOff val="40000"/>
                  </a:schemeClr>
                </a:solidFill>
              </a:rPr>
              <a:t>Biodiversité</a:t>
            </a:r>
          </a:p>
        </p:txBody>
      </p:sp>
      <p:sp>
        <p:nvSpPr>
          <p:cNvPr id="8" name="ZoneTexte 7">
            <a:extLst>
              <a:ext uri="{FF2B5EF4-FFF2-40B4-BE49-F238E27FC236}">
                <a16:creationId xmlns:a16="http://schemas.microsoft.com/office/drawing/2014/main" id="{2BC264CD-703D-438E-C6B6-BB389A10DF5C}"/>
              </a:ext>
            </a:extLst>
          </p:cNvPr>
          <p:cNvSpPr txBox="1"/>
          <p:nvPr/>
        </p:nvSpPr>
        <p:spPr>
          <a:xfrm>
            <a:off x="1443681" y="2880919"/>
            <a:ext cx="2788510" cy="923330"/>
          </a:xfrm>
          <a:prstGeom prst="rect">
            <a:avLst/>
          </a:prstGeom>
          <a:noFill/>
        </p:spPr>
        <p:txBody>
          <a:bodyPr wrap="square" rtlCol="0">
            <a:spAutoFit/>
          </a:bodyPr>
          <a:lstStyle/>
          <a:p>
            <a:r>
              <a:rPr lang="fr-FR" sz="5400" b="1" dirty="0">
                <a:solidFill>
                  <a:schemeClr val="bg2">
                    <a:lumMod val="50000"/>
                  </a:schemeClr>
                </a:solidFill>
              </a:rPr>
              <a:t>Sécurité</a:t>
            </a:r>
          </a:p>
        </p:txBody>
      </p:sp>
      <p:sp>
        <p:nvSpPr>
          <p:cNvPr id="9" name="ZoneTexte 8">
            <a:extLst>
              <a:ext uri="{FF2B5EF4-FFF2-40B4-BE49-F238E27FC236}">
                <a16:creationId xmlns:a16="http://schemas.microsoft.com/office/drawing/2014/main" id="{2433821F-6D86-6311-F043-BC2B515FD71D}"/>
              </a:ext>
            </a:extLst>
          </p:cNvPr>
          <p:cNvSpPr txBox="1"/>
          <p:nvPr/>
        </p:nvSpPr>
        <p:spPr>
          <a:xfrm>
            <a:off x="8449964" y="3382460"/>
            <a:ext cx="4139514" cy="769441"/>
          </a:xfrm>
          <a:prstGeom prst="rect">
            <a:avLst/>
          </a:prstGeom>
          <a:noFill/>
        </p:spPr>
        <p:txBody>
          <a:bodyPr wrap="square" rtlCol="0">
            <a:spAutoFit/>
          </a:bodyPr>
          <a:lstStyle/>
          <a:p>
            <a:r>
              <a:rPr lang="fr-FR" sz="4400" b="1" dirty="0">
                <a:solidFill>
                  <a:schemeClr val="accent2">
                    <a:lumMod val="60000"/>
                    <a:lumOff val="40000"/>
                  </a:schemeClr>
                </a:solidFill>
              </a:rPr>
              <a:t>Nutrition</a:t>
            </a:r>
          </a:p>
        </p:txBody>
      </p:sp>
      <p:sp>
        <p:nvSpPr>
          <p:cNvPr id="10" name="ZoneTexte 9">
            <a:extLst>
              <a:ext uri="{FF2B5EF4-FFF2-40B4-BE49-F238E27FC236}">
                <a16:creationId xmlns:a16="http://schemas.microsoft.com/office/drawing/2014/main" id="{482E4A35-F199-68C0-ECC5-D5419DC68CD8}"/>
              </a:ext>
            </a:extLst>
          </p:cNvPr>
          <p:cNvSpPr txBox="1"/>
          <p:nvPr/>
        </p:nvSpPr>
        <p:spPr>
          <a:xfrm>
            <a:off x="0" y="4610543"/>
            <a:ext cx="6771502" cy="646331"/>
          </a:xfrm>
          <a:prstGeom prst="rect">
            <a:avLst/>
          </a:prstGeom>
          <a:noFill/>
        </p:spPr>
        <p:txBody>
          <a:bodyPr wrap="square" rtlCol="0">
            <a:spAutoFit/>
          </a:bodyPr>
          <a:lstStyle/>
          <a:p>
            <a:r>
              <a:rPr lang="fr-FR" sz="3600" b="1" dirty="0">
                <a:solidFill>
                  <a:srgbClr val="FF9300"/>
                </a:solidFill>
              </a:rPr>
              <a:t>Respect de l’environnement</a:t>
            </a:r>
          </a:p>
        </p:txBody>
      </p:sp>
      <p:sp>
        <p:nvSpPr>
          <p:cNvPr id="11" name="ZoneTexte 10">
            <a:extLst>
              <a:ext uri="{FF2B5EF4-FFF2-40B4-BE49-F238E27FC236}">
                <a16:creationId xmlns:a16="http://schemas.microsoft.com/office/drawing/2014/main" id="{A5008833-C8F2-0373-7C3E-DA1964F16643}"/>
              </a:ext>
            </a:extLst>
          </p:cNvPr>
          <p:cNvSpPr txBox="1"/>
          <p:nvPr/>
        </p:nvSpPr>
        <p:spPr>
          <a:xfrm>
            <a:off x="9469393" y="1546318"/>
            <a:ext cx="2195385" cy="1015663"/>
          </a:xfrm>
          <a:prstGeom prst="rect">
            <a:avLst/>
          </a:prstGeom>
          <a:noFill/>
        </p:spPr>
        <p:txBody>
          <a:bodyPr wrap="square" rtlCol="0">
            <a:spAutoFit/>
          </a:bodyPr>
          <a:lstStyle/>
          <a:p>
            <a:r>
              <a:rPr lang="fr-FR" sz="6000" b="1" dirty="0">
                <a:solidFill>
                  <a:srgbClr val="00B050"/>
                </a:solidFill>
              </a:rPr>
              <a:t>Goût</a:t>
            </a:r>
            <a:endParaRPr lang="fr-FR" sz="5400" b="1" dirty="0">
              <a:solidFill>
                <a:srgbClr val="00B050"/>
              </a:solidFill>
            </a:endParaRPr>
          </a:p>
        </p:txBody>
      </p:sp>
      <p:sp>
        <p:nvSpPr>
          <p:cNvPr id="12" name="ZoneTexte 11">
            <a:extLst>
              <a:ext uri="{FF2B5EF4-FFF2-40B4-BE49-F238E27FC236}">
                <a16:creationId xmlns:a16="http://schemas.microsoft.com/office/drawing/2014/main" id="{08C3A0AF-B6C8-3F83-C021-CEE9E34B0641}"/>
              </a:ext>
            </a:extLst>
          </p:cNvPr>
          <p:cNvSpPr txBox="1"/>
          <p:nvPr/>
        </p:nvSpPr>
        <p:spPr>
          <a:xfrm>
            <a:off x="8289324" y="5571091"/>
            <a:ext cx="4139514" cy="769441"/>
          </a:xfrm>
          <a:prstGeom prst="rect">
            <a:avLst/>
          </a:prstGeom>
          <a:noFill/>
        </p:spPr>
        <p:txBody>
          <a:bodyPr wrap="square" rtlCol="0">
            <a:spAutoFit/>
          </a:bodyPr>
          <a:lstStyle/>
          <a:p>
            <a:r>
              <a:rPr lang="fr-FR" sz="4400" b="1" dirty="0">
                <a:solidFill>
                  <a:srgbClr val="00B0F0"/>
                </a:solidFill>
              </a:rPr>
              <a:t>Fraîcheur</a:t>
            </a:r>
          </a:p>
        </p:txBody>
      </p:sp>
      <p:sp>
        <p:nvSpPr>
          <p:cNvPr id="13" name="ZoneTexte 12">
            <a:extLst>
              <a:ext uri="{FF2B5EF4-FFF2-40B4-BE49-F238E27FC236}">
                <a16:creationId xmlns:a16="http://schemas.microsoft.com/office/drawing/2014/main" id="{AA6ACA19-27E6-0618-0799-928FA5715837}"/>
              </a:ext>
            </a:extLst>
          </p:cNvPr>
          <p:cNvSpPr txBox="1"/>
          <p:nvPr/>
        </p:nvSpPr>
        <p:spPr>
          <a:xfrm>
            <a:off x="515893" y="3831986"/>
            <a:ext cx="2788510" cy="707886"/>
          </a:xfrm>
          <a:prstGeom prst="rect">
            <a:avLst/>
          </a:prstGeom>
          <a:noFill/>
        </p:spPr>
        <p:txBody>
          <a:bodyPr wrap="square" rtlCol="0">
            <a:spAutoFit/>
          </a:bodyPr>
          <a:lstStyle/>
          <a:p>
            <a:r>
              <a:rPr lang="fr-FR" sz="4000" b="1" dirty="0">
                <a:solidFill>
                  <a:srgbClr val="FF0000"/>
                </a:solidFill>
              </a:rPr>
              <a:t>Sans OGM</a:t>
            </a:r>
            <a:endParaRPr lang="fr-FR" sz="5400" b="1" dirty="0">
              <a:solidFill>
                <a:srgbClr val="FF0000"/>
              </a:solidFill>
            </a:endParaRPr>
          </a:p>
        </p:txBody>
      </p:sp>
      <p:sp>
        <p:nvSpPr>
          <p:cNvPr id="14" name="ZoneTexte 13">
            <a:extLst>
              <a:ext uri="{FF2B5EF4-FFF2-40B4-BE49-F238E27FC236}">
                <a16:creationId xmlns:a16="http://schemas.microsoft.com/office/drawing/2014/main" id="{CF0DED54-6328-6230-251B-90928C9ABE2C}"/>
              </a:ext>
            </a:extLst>
          </p:cNvPr>
          <p:cNvSpPr txBox="1"/>
          <p:nvPr/>
        </p:nvSpPr>
        <p:spPr>
          <a:xfrm>
            <a:off x="5317524" y="3017726"/>
            <a:ext cx="1738182" cy="769441"/>
          </a:xfrm>
          <a:prstGeom prst="rect">
            <a:avLst/>
          </a:prstGeom>
          <a:noFill/>
        </p:spPr>
        <p:txBody>
          <a:bodyPr wrap="square" rtlCol="0">
            <a:spAutoFit/>
          </a:bodyPr>
          <a:lstStyle/>
          <a:p>
            <a:r>
              <a:rPr lang="fr-FR" sz="4400" b="1" dirty="0">
                <a:solidFill>
                  <a:srgbClr val="C00000"/>
                </a:solidFill>
              </a:rPr>
              <a:t>Santé</a:t>
            </a:r>
            <a:endParaRPr lang="fr-FR" sz="5400" b="1" dirty="0">
              <a:solidFill>
                <a:srgbClr val="C00000"/>
              </a:solidFill>
            </a:endParaRPr>
          </a:p>
        </p:txBody>
      </p:sp>
      <p:sp>
        <p:nvSpPr>
          <p:cNvPr id="15" name="ZoneTexte 14">
            <a:extLst>
              <a:ext uri="{FF2B5EF4-FFF2-40B4-BE49-F238E27FC236}">
                <a16:creationId xmlns:a16="http://schemas.microsoft.com/office/drawing/2014/main" id="{8452C74A-1716-5060-1E28-ECDAC9DA2887}"/>
              </a:ext>
            </a:extLst>
          </p:cNvPr>
          <p:cNvSpPr txBox="1"/>
          <p:nvPr/>
        </p:nvSpPr>
        <p:spPr>
          <a:xfrm>
            <a:off x="9913208" y="4053067"/>
            <a:ext cx="1822623" cy="646331"/>
          </a:xfrm>
          <a:prstGeom prst="rect">
            <a:avLst/>
          </a:prstGeom>
          <a:noFill/>
        </p:spPr>
        <p:txBody>
          <a:bodyPr wrap="square" rtlCol="0">
            <a:spAutoFit/>
          </a:bodyPr>
          <a:lstStyle/>
          <a:p>
            <a:r>
              <a:rPr lang="fr-FR" sz="3600" b="1" dirty="0">
                <a:solidFill>
                  <a:schemeClr val="accent1">
                    <a:lumMod val="75000"/>
                  </a:schemeClr>
                </a:solidFill>
              </a:rPr>
              <a:t>Ethique</a:t>
            </a:r>
          </a:p>
        </p:txBody>
      </p:sp>
      <p:sp>
        <p:nvSpPr>
          <p:cNvPr id="16" name="ZoneTexte 15">
            <a:extLst>
              <a:ext uri="{FF2B5EF4-FFF2-40B4-BE49-F238E27FC236}">
                <a16:creationId xmlns:a16="http://schemas.microsoft.com/office/drawing/2014/main" id="{83B11E6F-A97C-901D-CD5E-EF81C5D54783}"/>
              </a:ext>
            </a:extLst>
          </p:cNvPr>
          <p:cNvSpPr txBox="1"/>
          <p:nvPr/>
        </p:nvSpPr>
        <p:spPr>
          <a:xfrm>
            <a:off x="5424616" y="1496341"/>
            <a:ext cx="2368377" cy="923330"/>
          </a:xfrm>
          <a:prstGeom prst="rect">
            <a:avLst/>
          </a:prstGeom>
          <a:noFill/>
        </p:spPr>
        <p:txBody>
          <a:bodyPr wrap="square" rtlCol="0">
            <a:spAutoFit/>
          </a:bodyPr>
          <a:lstStyle/>
          <a:p>
            <a:r>
              <a:rPr lang="fr-FR" sz="5400" b="1" dirty="0">
                <a:solidFill>
                  <a:schemeClr val="accent6">
                    <a:lumMod val="75000"/>
                  </a:schemeClr>
                </a:solidFill>
              </a:rPr>
              <a:t>Terroir</a:t>
            </a:r>
          </a:p>
        </p:txBody>
      </p:sp>
      <p:sp>
        <p:nvSpPr>
          <p:cNvPr id="17" name="ZoneTexte 16">
            <a:extLst>
              <a:ext uri="{FF2B5EF4-FFF2-40B4-BE49-F238E27FC236}">
                <a16:creationId xmlns:a16="http://schemas.microsoft.com/office/drawing/2014/main" id="{AA626DD8-18CD-CE62-AE31-BA12031466B9}"/>
              </a:ext>
            </a:extLst>
          </p:cNvPr>
          <p:cNvSpPr txBox="1"/>
          <p:nvPr/>
        </p:nvSpPr>
        <p:spPr>
          <a:xfrm>
            <a:off x="6579970" y="3584846"/>
            <a:ext cx="2161402" cy="923330"/>
          </a:xfrm>
          <a:prstGeom prst="rect">
            <a:avLst/>
          </a:prstGeom>
          <a:noFill/>
        </p:spPr>
        <p:txBody>
          <a:bodyPr wrap="square" rtlCol="0">
            <a:spAutoFit/>
          </a:bodyPr>
          <a:lstStyle/>
          <a:p>
            <a:r>
              <a:rPr lang="fr-FR" sz="5400" b="1" dirty="0">
                <a:solidFill>
                  <a:srgbClr val="0070C0"/>
                </a:solidFill>
              </a:rPr>
              <a:t>Local</a:t>
            </a:r>
          </a:p>
        </p:txBody>
      </p:sp>
      <p:sp>
        <p:nvSpPr>
          <p:cNvPr id="18" name="ZoneTexte 17">
            <a:extLst>
              <a:ext uri="{FF2B5EF4-FFF2-40B4-BE49-F238E27FC236}">
                <a16:creationId xmlns:a16="http://schemas.microsoft.com/office/drawing/2014/main" id="{A0EFFBFA-DD1C-4EE3-DE29-9E548007AD11}"/>
              </a:ext>
            </a:extLst>
          </p:cNvPr>
          <p:cNvSpPr txBox="1"/>
          <p:nvPr/>
        </p:nvSpPr>
        <p:spPr>
          <a:xfrm>
            <a:off x="241984" y="1373855"/>
            <a:ext cx="4139514" cy="707886"/>
          </a:xfrm>
          <a:prstGeom prst="rect">
            <a:avLst/>
          </a:prstGeom>
          <a:noFill/>
        </p:spPr>
        <p:txBody>
          <a:bodyPr wrap="square" rtlCol="0">
            <a:spAutoFit/>
          </a:bodyPr>
          <a:lstStyle/>
          <a:p>
            <a:r>
              <a:rPr lang="fr-FR" sz="4000" b="1" dirty="0">
                <a:solidFill>
                  <a:schemeClr val="accent1"/>
                </a:solidFill>
              </a:rPr>
              <a:t>Authentique</a:t>
            </a:r>
          </a:p>
        </p:txBody>
      </p:sp>
      <p:sp>
        <p:nvSpPr>
          <p:cNvPr id="19" name="ZoneTexte 18">
            <a:extLst>
              <a:ext uri="{FF2B5EF4-FFF2-40B4-BE49-F238E27FC236}">
                <a16:creationId xmlns:a16="http://schemas.microsoft.com/office/drawing/2014/main" id="{8C5E3A1E-21F6-F875-0D69-00AE1825CBAC}"/>
              </a:ext>
            </a:extLst>
          </p:cNvPr>
          <p:cNvSpPr txBox="1"/>
          <p:nvPr/>
        </p:nvSpPr>
        <p:spPr>
          <a:xfrm>
            <a:off x="5317524" y="5416172"/>
            <a:ext cx="2702013" cy="769441"/>
          </a:xfrm>
          <a:prstGeom prst="rect">
            <a:avLst/>
          </a:prstGeom>
          <a:noFill/>
        </p:spPr>
        <p:txBody>
          <a:bodyPr wrap="square" rtlCol="0">
            <a:spAutoFit/>
          </a:bodyPr>
          <a:lstStyle/>
          <a:p>
            <a:r>
              <a:rPr lang="fr-FR" sz="4400" b="1" dirty="0">
                <a:solidFill>
                  <a:schemeClr val="accent1"/>
                </a:solidFill>
              </a:rPr>
              <a:t>Artisanal</a:t>
            </a:r>
          </a:p>
        </p:txBody>
      </p:sp>
      <p:sp>
        <p:nvSpPr>
          <p:cNvPr id="20" name="ZoneTexte 19">
            <a:extLst>
              <a:ext uri="{FF2B5EF4-FFF2-40B4-BE49-F238E27FC236}">
                <a16:creationId xmlns:a16="http://schemas.microsoft.com/office/drawing/2014/main" id="{3039FD91-49C8-CC39-9ACA-5A0C196DB52C}"/>
              </a:ext>
            </a:extLst>
          </p:cNvPr>
          <p:cNvSpPr txBox="1"/>
          <p:nvPr/>
        </p:nvSpPr>
        <p:spPr>
          <a:xfrm>
            <a:off x="10596947" y="6127290"/>
            <a:ext cx="1517822" cy="769441"/>
          </a:xfrm>
          <a:prstGeom prst="rect">
            <a:avLst/>
          </a:prstGeom>
          <a:noFill/>
        </p:spPr>
        <p:txBody>
          <a:bodyPr wrap="square" rtlCol="0">
            <a:spAutoFit/>
          </a:bodyPr>
          <a:lstStyle/>
          <a:p>
            <a:r>
              <a:rPr lang="fr-FR" sz="4400" b="1" dirty="0">
                <a:solidFill>
                  <a:srgbClr val="FF0000"/>
                </a:solidFill>
              </a:rPr>
              <a:t>PRIX</a:t>
            </a:r>
          </a:p>
        </p:txBody>
      </p:sp>
      <p:sp>
        <p:nvSpPr>
          <p:cNvPr id="21" name="ZoneTexte 20">
            <a:extLst>
              <a:ext uri="{FF2B5EF4-FFF2-40B4-BE49-F238E27FC236}">
                <a16:creationId xmlns:a16="http://schemas.microsoft.com/office/drawing/2014/main" id="{603A4125-D98E-C3C7-AF35-6015FA0537BB}"/>
              </a:ext>
            </a:extLst>
          </p:cNvPr>
          <p:cNvSpPr txBox="1"/>
          <p:nvPr/>
        </p:nvSpPr>
        <p:spPr>
          <a:xfrm>
            <a:off x="4188939" y="2557753"/>
            <a:ext cx="2582563" cy="646331"/>
          </a:xfrm>
          <a:prstGeom prst="rect">
            <a:avLst/>
          </a:prstGeom>
          <a:noFill/>
        </p:spPr>
        <p:txBody>
          <a:bodyPr wrap="square" rtlCol="0">
            <a:spAutoFit/>
          </a:bodyPr>
          <a:lstStyle/>
          <a:p>
            <a:r>
              <a:rPr lang="fr-FR" sz="3600" b="1" dirty="0">
                <a:solidFill>
                  <a:srgbClr val="00B0F0"/>
                </a:solidFill>
              </a:rPr>
              <a:t>Innovation</a:t>
            </a:r>
          </a:p>
        </p:txBody>
      </p:sp>
      <p:sp>
        <p:nvSpPr>
          <p:cNvPr id="22" name="ZoneTexte 21">
            <a:extLst>
              <a:ext uri="{FF2B5EF4-FFF2-40B4-BE49-F238E27FC236}">
                <a16:creationId xmlns:a16="http://schemas.microsoft.com/office/drawing/2014/main" id="{CF13DF10-319A-FABD-D016-A1D98B12B301}"/>
              </a:ext>
            </a:extLst>
          </p:cNvPr>
          <p:cNvSpPr txBox="1"/>
          <p:nvPr/>
        </p:nvSpPr>
        <p:spPr>
          <a:xfrm>
            <a:off x="9768018" y="2659559"/>
            <a:ext cx="2254085" cy="769441"/>
          </a:xfrm>
          <a:prstGeom prst="rect">
            <a:avLst/>
          </a:prstGeom>
          <a:noFill/>
        </p:spPr>
        <p:txBody>
          <a:bodyPr wrap="square" rtlCol="0">
            <a:spAutoFit/>
          </a:bodyPr>
          <a:lstStyle/>
          <a:p>
            <a:r>
              <a:rPr lang="fr-FR" sz="4400" b="1" dirty="0">
                <a:solidFill>
                  <a:schemeClr val="accent5"/>
                </a:solidFill>
              </a:rPr>
              <a:t>Emploi</a:t>
            </a:r>
          </a:p>
        </p:txBody>
      </p:sp>
    </p:spTree>
    <p:extLst>
      <p:ext uri="{BB962C8B-B14F-4D97-AF65-F5344CB8AC3E}">
        <p14:creationId xmlns:p14="http://schemas.microsoft.com/office/powerpoint/2010/main" val="28335630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dissolv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dissolv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dissolv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dissolve">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dissolv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ssolve">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Marrons des Mauges 4mars2025" id="{6E360860-EB09-CD43-9069-F8E1DAA17B91}" vid="{73DA1513-6B0F-134D-875C-D0A3E9DB8610}"/>
    </a:ext>
  </a:ext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Calibri"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Calibri" charset="0"/>
            <a:ea typeface="ＭＳ Ｐゴシック"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Marrons des Mauges 4mars2025" id="{6E360860-EB09-CD43-9069-F8E1DAA17B91}" vid="{D3DF4C41-A88E-6045-97F7-A032DB78D163}"/>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3059</TotalTime>
  <Words>1421</Words>
  <Application>Microsoft Macintosh PowerPoint</Application>
  <PresentationFormat>Grand écran</PresentationFormat>
  <Paragraphs>156</Paragraphs>
  <Slides>28</Slides>
  <Notes>7</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28</vt:i4>
      </vt:variant>
    </vt:vector>
  </HeadingPairs>
  <TitlesOfParts>
    <vt:vector size="42" baseType="lpstr">
      <vt:lpstr>AvenirNext LT Pro Medium</vt:lpstr>
      <vt:lpstr>ＭＳ Ｐゴシック</vt:lpstr>
      <vt:lpstr>Aptos</vt:lpstr>
      <vt:lpstr>Aptos Display</vt:lpstr>
      <vt:lpstr>Arial</vt:lpstr>
      <vt:lpstr>Avenir Next LT Pro</vt:lpstr>
      <vt:lpstr>Calibri</vt:lpstr>
      <vt:lpstr>Rockwell</vt:lpstr>
      <vt:lpstr>Segoe UI</vt:lpstr>
      <vt:lpstr>Times New Roman</vt:lpstr>
      <vt:lpstr>Wingdings</vt:lpstr>
      <vt:lpstr>ExploreVTI</vt:lpstr>
      <vt:lpstr>Thème Office</vt:lpstr>
      <vt:lpstr>1_Thème Office</vt:lpstr>
      <vt:lpstr>La création de valeur dans les filières avec SIQO</vt:lpstr>
      <vt:lpstr>Des SIQO pour quoi faire ?</vt:lpstr>
      <vt:lpstr>Des SIQO pour quoi faire ?</vt:lpstr>
      <vt:lpstr>Des SIQO pour quoi faire ?</vt:lpstr>
      <vt:lpstr>Des SIQO pour quoi faire ?</vt:lpstr>
      <vt:lpstr>Présentation PowerPoint</vt:lpstr>
      <vt:lpstr>Présentation PowerPoint</vt:lpstr>
      <vt:lpstr>Présentation PowerPoint</vt:lpstr>
      <vt:lpstr>Présentation PowerPoint</vt:lpstr>
      <vt:lpstr>Présentation PowerPoint</vt:lpstr>
      <vt:lpstr>Valorisation,  création de valeur</vt:lpstr>
      <vt:lpstr>Valorisation,  création de valeur  Volumes ?</vt:lpstr>
      <vt:lpstr>Valorisation,  création de valeur  C.A. ?</vt:lpstr>
      <vt:lpstr>Valorisation,  création de valeur  C.A. ?</vt:lpstr>
      <vt:lpstr>Valorisation,  création de valeur  Résultat d’exploitation ?...</vt:lpstr>
      <vt:lpstr>Valorisation, création de valeur  Quelle proposition de valeur …       … pour quels clients ?    </vt:lpstr>
      <vt:lpstr>Présentation PowerPoint</vt:lpstr>
      <vt:lpstr>Présentation PowerPoint</vt:lpstr>
      <vt:lpstr>Présentation PowerPoint</vt:lpstr>
      <vt:lpstr>UNE DEMARCHE « MARKETING »</vt:lpstr>
      <vt:lpstr>Parlons de … l’attitude marketing </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Olivier Beucherie</dc:creator>
  <cp:lastModifiedBy>Olivier Beucherie</cp:lastModifiedBy>
  <cp:revision>73</cp:revision>
  <cp:lastPrinted>2025-03-24T12:06:46Z</cp:lastPrinted>
  <dcterms:created xsi:type="dcterms:W3CDTF">2025-02-13T16:44:31Z</dcterms:created>
  <dcterms:modified xsi:type="dcterms:W3CDTF">2025-03-24T14:42:59Z</dcterms:modified>
</cp:coreProperties>
</file>