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9" r:id="rId3"/>
    <p:sldId id="280" r:id="rId4"/>
    <p:sldId id="281" r:id="rId5"/>
    <p:sldId id="284" r:id="rId6"/>
    <p:sldId id="285" r:id="rId7"/>
    <p:sldId id="283" r:id="rId8"/>
    <p:sldId id="289" r:id="rId9"/>
    <p:sldId id="282" r:id="rId10"/>
    <p:sldId id="287" r:id="rId11"/>
    <p:sldId id="288" r:id="rId12"/>
    <p:sldId id="290" r:id="rId13"/>
    <p:sldId id="263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5">
          <p15:clr>
            <a:srgbClr val="A4A3A4"/>
          </p15:clr>
        </p15:guide>
        <p15:guide id="2" orient="horz" pos="3698">
          <p15:clr>
            <a:srgbClr val="A4A3A4"/>
          </p15:clr>
        </p15:guide>
        <p15:guide id="3" pos="3840">
          <p15:clr>
            <a:srgbClr val="A4A3A4"/>
          </p15:clr>
        </p15:guide>
        <p15:guide id="4" pos="1412">
          <p15:clr>
            <a:srgbClr val="A4A3A4"/>
          </p15:clr>
        </p15:guide>
        <p15:guide id="5" pos="4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834B"/>
    <a:srgbClr val="E94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F32567-CADC-457E-A9C3-0FD8AE880934}" v="6" dt="2025-10-13T05:48:30.9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92" autoAdjust="0"/>
    <p:restoredTop sz="73898" autoAdjust="0"/>
  </p:normalViewPr>
  <p:slideViewPr>
    <p:cSldViewPr snapToGrid="0">
      <p:cViewPr varScale="1">
        <p:scale>
          <a:sx n="79" d="100"/>
          <a:sy n="79" d="100"/>
        </p:scale>
        <p:origin x="696" y="78"/>
      </p:cViewPr>
      <p:guideLst>
        <p:guide orient="horz" pos="3955"/>
        <p:guide orient="horz" pos="3698"/>
        <p:guide pos="3840"/>
        <p:guide pos="1412"/>
        <p:guide pos="4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lis HERRAN" userId="bbdcbb36-4b50-4902-9649-2ab210f45bd3" providerId="ADAL" clId="{F9F32567-CADC-457E-A9C3-0FD8AE880934}"/>
    <pc:docChg chg="custSel modSld">
      <pc:chgData name="Maylis HERRAN" userId="bbdcbb36-4b50-4902-9649-2ab210f45bd3" providerId="ADAL" clId="{F9F32567-CADC-457E-A9C3-0FD8AE880934}" dt="2025-10-13T05:56:22.978" v="26" actId="20577"/>
      <pc:docMkLst>
        <pc:docMk/>
      </pc:docMkLst>
      <pc:sldChg chg="delSp mod">
        <pc:chgData name="Maylis HERRAN" userId="bbdcbb36-4b50-4902-9649-2ab210f45bd3" providerId="ADAL" clId="{F9F32567-CADC-457E-A9C3-0FD8AE880934}" dt="2025-10-13T05:47:35.222" v="0" actId="478"/>
        <pc:sldMkLst>
          <pc:docMk/>
          <pc:sldMk cId="3998079507" sldId="263"/>
        </pc:sldMkLst>
        <pc:spChg chg="del">
          <ac:chgData name="Maylis HERRAN" userId="bbdcbb36-4b50-4902-9649-2ab210f45bd3" providerId="ADAL" clId="{F9F32567-CADC-457E-A9C3-0FD8AE880934}" dt="2025-10-13T05:47:35.222" v="0" actId="478"/>
          <ac:spMkLst>
            <pc:docMk/>
            <pc:sldMk cId="3998079507" sldId="263"/>
            <ac:spMk id="3" creationId="{00000000-0000-0000-0000-000000000000}"/>
          </ac:spMkLst>
        </pc:spChg>
      </pc:sldChg>
      <pc:sldChg chg="modNotesTx">
        <pc:chgData name="Maylis HERRAN" userId="bbdcbb36-4b50-4902-9649-2ab210f45bd3" providerId="ADAL" clId="{F9F32567-CADC-457E-A9C3-0FD8AE880934}" dt="2025-10-13T05:49:40.011" v="17" actId="20577"/>
        <pc:sldMkLst>
          <pc:docMk/>
          <pc:sldMk cId="3046123162" sldId="281"/>
        </pc:sldMkLst>
      </pc:sldChg>
      <pc:sldChg chg="modNotesTx">
        <pc:chgData name="Maylis HERRAN" userId="bbdcbb36-4b50-4902-9649-2ab210f45bd3" providerId="ADAL" clId="{F9F32567-CADC-457E-A9C3-0FD8AE880934}" dt="2025-10-13T05:49:26.020" v="14" actId="20577"/>
        <pc:sldMkLst>
          <pc:docMk/>
          <pc:sldMk cId="3401851682" sldId="283"/>
        </pc:sldMkLst>
      </pc:sldChg>
      <pc:sldChg chg="addSp modSp modNotesTx">
        <pc:chgData name="Maylis HERRAN" userId="bbdcbb36-4b50-4902-9649-2ab210f45bd3" providerId="ADAL" clId="{F9F32567-CADC-457E-A9C3-0FD8AE880934}" dt="2025-10-13T05:49:36.143" v="16" actId="20577"/>
        <pc:sldMkLst>
          <pc:docMk/>
          <pc:sldMk cId="379201772" sldId="284"/>
        </pc:sldMkLst>
        <pc:spChg chg="add mod">
          <ac:chgData name="Maylis HERRAN" userId="bbdcbb36-4b50-4902-9649-2ab210f45bd3" providerId="ADAL" clId="{F9F32567-CADC-457E-A9C3-0FD8AE880934}" dt="2025-10-13T05:48:16.643" v="6"/>
          <ac:spMkLst>
            <pc:docMk/>
            <pc:sldMk cId="379201772" sldId="284"/>
            <ac:spMk id="5" creationId="{E73AAC68-817F-95C5-6189-22368873743C}"/>
          </ac:spMkLst>
        </pc:spChg>
      </pc:sldChg>
      <pc:sldChg chg="modNotesTx">
        <pc:chgData name="Maylis HERRAN" userId="bbdcbb36-4b50-4902-9649-2ab210f45bd3" providerId="ADAL" clId="{F9F32567-CADC-457E-A9C3-0FD8AE880934}" dt="2025-10-13T05:49:30.415" v="15" actId="20577"/>
        <pc:sldMkLst>
          <pc:docMk/>
          <pc:sldMk cId="1910172494" sldId="285"/>
        </pc:sldMkLst>
      </pc:sldChg>
      <pc:sldChg chg="addSp modSp modNotesTx">
        <pc:chgData name="Maylis HERRAN" userId="bbdcbb36-4b50-4902-9649-2ab210f45bd3" providerId="ADAL" clId="{F9F32567-CADC-457E-A9C3-0FD8AE880934}" dt="2025-10-13T05:49:13.058" v="12" actId="20577"/>
        <pc:sldMkLst>
          <pc:docMk/>
          <pc:sldMk cId="2846634896" sldId="288"/>
        </pc:sldMkLst>
        <pc:spChg chg="add mod">
          <ac:chgData name="Maylis HERRAN" userId="bbdcbb36-4b50-4902-9649-2ab210f45bd3" providerId="ADAL" clId="{F9F32567-CADC-457E-A9C3-0FD8AE880934}" dt="2025-10-13T05:48:27.906" v="8"/>
          <ac:spMkLst>
            <pc:docMk/>
            <pc:sldMk cId="2846634896" sldId="288"/>
            <ac:spMk id="6" creationId="{3AEEAA94-1A28-A862-3B28-3483F34EDD8C}"/>
          </ac:spMkLst>
        </pc:spChg>
      </pc:sldChg>
      <pc:sldChg chg="addSp modSp mod modNotesTx">
        <pc:chgData name="Maylis HERRAN" userId="bbdcbb36-4b50-4902-9649-2ab210f45bd3" providerId="ADAL" clId="{F9F32567-CADC-457E-A9C3-0FD8AE880934}" dt="2025-10-13T05:49:21.952" v="13" actId="20577"/>
        <pc:sldMkLst>
          <pc:docMk/>
          <pc:sldMk cId="252789330" sldId="289"/>
        </pc:sldMkLst>
        <pc:spChg chg="add mod">
          <ac:chgData name="Maylis HERRAN" userId="bbdcbb36-4b50-4902-9649-2ab210f45bd3" providerId="ADAL" clId="{F9F32567-CADC-457E-A9C3-0FD8AE880934}" dt="2025-10-13T05:48:23.817" v="7"/>
          <ac:spMkLst>
            <pc:docMk/>
            <pc:sldMk cId="252789330" sldId="289"/>
            <ac:spMk id="6" creationId="{E8B1B019-AE41-A358-B422-466CD9C142DF}"/>
          </ac:spMkLst>
        </pc:spChg>
        <pc:graphicFrameChg chg="mod">
          <ac:chgData name="Maylis HERRAN" userId="bbdcbb36-4b50-4902-9649-2ab210f45bd3" providerId="ADAL" clId="{F9F32567-CADC-457E-A9C3-0FD8AE880934}" dt="2025-10-13T05:47:58.050" v="3" actId="1076"/>
          <ac:graphicFrameMkLst>
            <pc:docMk/>
            <pc:sldMk cId="252789330" sldId="289"/>
            <ac:graphicFrameMk id="4" creationId="{85DF96A3-DB4D-49D9-848C-EEFEEC8A40D7}"/>
          </ac:graphicFrameMkLst>
        </pc:graphicFrameChg>
        <pc:picChg chg="add mod">
          <ac:chgData name="Maylis HERRAN" userId="bbdcbb36-4b50-4902-9649-2ab210f45bd3" providerId="ADAL" clId="{F9F32567-CADC-457E-A9C3-0FD8AE880934}" dt="2025-10-13T05:47:51.605" v="2" actId="1076"/>
          <ac:picMkLst>
            <pc:docMk/>
            <pc:sldMk cId="252789330" sldId="289"/>
            <ac:picMk id="5" creationId="{52639AE9-65B0-55AC-2149-CA12A7EAA418}"/>
          </ac:picMkLst>
        </pc:picChg>
      </pc:sldChg>
      <pc:sldChg chg="addSp modSp mod modNotesTx">
        <pc:chgData name="Maylis HERRAN" userId="bbdcbb36-4b50-4902-9649-2ab210f45bd3" providerId="ADAL" clId="{F9F32567-CADC-457E-A9C3-0FD8AE880934}" dt="2025-10-13T05:56:22.978" v="26" actId="20577"/>
        <pc:sldMkLst>
          <pc:docMk/>
          <pc:sldMk cId="785138698" sldId="290"/>
        </pc:sldMkLst>
        <pc:spChg chg="mod">
          <ac:chgData name="Maylis HERRAN" userId="bbdcbb36-4b50-4902-9649-2ab210f45bd3" providerId="ADAL" clId="{F9F32567-CADC-457E-A9C3-0FD8AE880934}" dt="2025-10-13T05:56:22.978" v="26" actId="20577"/>
          <ac:spMkLst>
            <pc:docMk/>
            <pc:sldMk cId="785138698" sldId="290"/>
            <ac:spMk id="6" creationId="{ED2B615C-ED74-63AA-E160-2832205FFB04}"/>
          </ac:spMkLst>
        </pc:spChg>
        <pc:spChg chg="add mod">
          <ac:chgData name="Maylis HERRAN" userId="bbdcbb36-4b50-4902-9649-2ab210f45bd3" providerId="ADAL" clId="{F9F32567-CADC-457E-A9C3-0FD8AE880934}" dt="2025-10-13T05:48:30.921" v="9"/>
          <ac:spMkLst>
            <pc:docMk/>
            <pc:sldMk cId="785138698" sldId="290"/>
            <ac:spMk id="10" creationId="{AB06C6EF-216E-65AD-4039-45EA7425C3AD}"/>
          </ac:spMkLst>
        </pc:spChg>
        <pc:picChg chg="add mod">
          <ac:chgData name="Maylis HERRAN" userId="bbdcbb36-4b50-4902-9649-2ab210f45bd3" providerId="ADAL" clId="{F9F32567-CADC-457E-A9C3-0FD8AE880934}" dt="2025-10-13T05:48:06.530" v="5" actId="1076"/>
          <ac:picMkLst>
            <pc:docMk/>
            <pc:sldMk cId="785138698" sldId="290"/>
            <ac:picMk id="9" creationId="{9B8B08C6-4F17-5D1E-CF94-2AC72074259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rranma75r\Downloads\siqo_donnees_compl-nouvelle-aquitaine-3(R&#233;cup&#233;ration%20automatique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rranma75r\Downloads\siqo_donnees_compl-nouvelle-aquitaine-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rranma75r\Downloads\siqo_donnees_compl-nouvelle-aquitaine-3(R&#233;cup&#233;ration%20automatique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resoca-my.sharepoint.com/personal/maylis_herran_na_chambagri_fr/Documents/Fiche%20d&#233;taill&#233;e(4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resoca-my.sharepoint.com/personal/maylis_herran_na_chambagri_fr/Documents/siqo_donnees_compl-nouvelle-aquitaine-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resoca-my.sharepoint.com/personal/maylis_herran_na_chambagri_fr/Documents/siqo_donnees_compl-nouvelle-aquitaine-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Evolution de la part</a:t>
            </a:r>
            <a:r>
              <a:rPr lang="fr-FR" baseline="0"/>
              <a:t> d'exploittaion sous SIQO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Carte1!$L$46</c:f>
              <c:strCache>
                <c:ptCount val="1"/>
                <c:pt idx="0">
                  <c:v>SIQO (hors bio)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Carte1!$K$47:$K$58</c:f>
              <c:strCache>
                <c:ptCount val="12"/>
                <c:pt idx="0">
                  <c:v>GIRONDE</c:v>
                </c:pt>
                <c:pt idx="1">
                  <c:v>CHARENTE</c:v>
                </c:pt>
                <c:pt idx="2">
                  <c:v>CHARENTE-MARITIME</c:v>
                </c:pt>
                <c:pt idx="3">
                  <c:v>DORDOGNE</c:v>
                </c:pt>
                <c:pt idx="4">
                  <c:v>HAUTE-VIENNE</c:v>
                </c:pt>
                <c:pt idx="5">
                  <c:v>CORRÈZE</c:v>
                </c:pt>
                <c:pt idx="6">
                  <c:v>LANDES</c:v>
                </c:pt>
                <c:pt idx="7">
                  <c:v>PYRÉNÉES-ATLANTIQUES</c:v>
                </c:pt>
                <c:pt idx="8">
                  <c:v>LOT-ET-GARONNE</c:v>
                </c:pt>
                <c:pt idx="9">
                  <c:v>CREUSE</c:v>
                </c:pt>
                <c:pt idx="10">
                  <c:v>DEUX-SÈVRES</c:v>
                </c:pt>
                <c:pt idx="11">
                  <c:v>VIENNE</c:v>
                </c:pt>
              </c:strCache>
            </c:strRef>
          </c:cat>
          <c:val>
            <c:numRef>
              <c:f>Carte1!$L$47:$L$58</c:f>
              <c:numCache>
                <c:formatCode>0%</c:formatCode>
                <c:ptCount val="12"/>
                <c:pt idx="0">
                  <c:v>0.7847073900042717</c:v>
                </c:pt>
                <c:pt idx="1">
                  <c:v>0.48360655737704916</c:v>
                </c:pt>
                <c:pt idx="2">
                  <c:v>0.43258136731530911</c:v>
                </c:pt>
                <c:pt idx="3">
                  <c:v>0.30963665086887837</c:v>
                </c:pt>
                <c:pt idx="4">
                  <c:v>0.31381798002219757</c:v>
                </c:pt>
                <c:pt idx="5">
                  <c:v>0.33866933466733368</c:v>
                </c:pt>
                <c:pt idx="6">
                  <c:v>0.29128388976025094</c:v>
                </c:pt>
                <c:pt idx="7">
                  <c:v>0.31582174979558464</c:v>
                </c:pt>
                <c:pt idx="8">
                  <c:v>0.22444406136872952</c:v>
                </c:pt>
                <c:pt idx="9">
                  <c:v>0.2340057636887608</c:v>
                </c:pt>
                <c:pt idx="10">
                  <c:v>0.16793434747798239</c:v>
                </c:pt>
                <c:pt idx="11">
                  <c:v>0.14292779426310584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8F-498F-81A2-18AD68392CB8}"/>
            </c:ext>
          </c:extLst>
        </c:ser>
        <c:ser>
          <c:idx val="1"/>
          <c:order val="1"/>
          <c:tx>
            <c:strRef>
              <c:f>Carte1!$M$46</c:f>
              <c:strCache>
                <c:ptCount val="1"/>
                <c:pt idx="0">
                  <c:v>Bio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Carte1!$K$47:$K$58</c:f>
              <c:strCache>
                <c:ptCount val="12"/>
                <c:pt idx="0">
                  <c:v>GIRONDE</c:v>
                </c:pt>
                <c:pt idx="1">
                  <c:v>CHARENTE</c:v>
                </c:pt>
                <c:pt idx="2">
                  <c:v>CHARENTE-MARITIME</c:v>
                </c:pt>
                <c:pt idx="3">
                  <c:v>DORDOGNE</c:v>
                </c:pt>
                <c:pt idx="4">
                  <c:v>HAUTE-VIENNE</c:v>
                </c:pt>
                <c:pt idx="5">
                  <c:v>CORRÈZE</c:v>
                </c:pt>
                <c:pt idx="6">
                  <c:v>LANDES</c:v>
                </c:pt>
                <c:pt idx="7">
                  <c:v>PYRÉNÉES-ATLANTIQUES</c:v>
                </c:pt>
                <c:pt idx="8">
                  <c:v>LOT-ET-GARONNE</c:v>
                </c:pt>
                <c:pt idx="9">
                  <c:v>CREUSE</c:v>
                </c:pt>
                <c:pt idx="10">
                  <c:v>DEUX-SÈVRES</c:v>
                </c:pt>
                <c:pt idx="11">
                  <c:v>VIENNE</c:v>
                </c:pt>
              </c:strCache>
            </c:strRef>
          </c:cat>
          <c:val>
            <c:numRef>
              <c:f>Carte1!$M$47:$M$58</c:f>
              <c:numCache>
                <c:formatCode>0%</c:formatCode>
                <c:ptCount val="12"/>
                <c:pt idx="0">
                  <c:v>0.18496369073045707</c:v>
                </c:pt>
                <c:pt idx="1">
                  <c:v>8.0122950819672134E-2</c:v>
                </c:pt>
                <c:pt idx="2">
                  <c:v>6.8710177372137082E-2</c:v>
                </c:pt>
                <c:pt idx="3">
                  <c:v>0.16793048973143759</c:v>
                </c:pt>
                <c:pt idx="4">
                  <c:v>0.12264150943396226</c:v>
                </c:pt>
                <c:pt idx="5">
                  <c:v>8.8544272136068039E-2</c:v>
                </c:pt>
                <c:pt idx="6">
                  <c:v>9.1418328478601832E-2</c:v>
                </c:pt>
                <c:pt idx="7">
                  <c:v>6.6946034341782507E-2</c:v>
                </c:pt>
                <c:pt idx="8">
                  <c:v>0.16238579555249094</c:v>
                </c:pt>
                <c:pt idx="9">
                  <c:v>6.8876080691642652E-2</c:v>
                </c:pt>
                <c:pt idx="10">
                  <c:v>0.11168935148118495</c:v>
                </c:pt>
                <c:pt idx="11">
                  <c:v>0.11671612265084075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8F-498F-81A2-18AD68392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4117040"/>
        <c:axId val="744125200"/>
      </c:barChart>
      <c:catAx>
        <c:axId val="7441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4125200"/>
        <c:crosses val="autoZero"/>
        <c:auto val="1"/>
        <c:lblAlgn val="ctr"/>
        <c:lblOffset val="100"/>
        <c:noMultiLvlLbl val="0"/>
      </c:catAx>
      <c:valAx>
        <c:axId val="74412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4117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</a:rPr>
              <a:t>Répartition des exploitations sous SIQO selon leur OTEX</a:t>
            </a:r>
          </a:p>
        </c:rich>
      </c:tx>
      <c:layout>
        <c:manualLayout>
          <c:xMode val="edge"/>
          <c:yMode val="edge"/>
          <c:x val="0.2934046657538727"/>
          <c:y val="1.43420564656926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3879355758287499"/>
          <c:y val="0.15186120117338273"/>
          <c:w val="0.53265054499418052"/>
          <c:h val="0.7651256368689207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C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5B-4BCC-A30B-2C1355D15322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5B-4BCC-A30B-2C1355D15322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5B-4BCC-A30B-2C1355D15322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C5B-4BCC-A30B-2C1355D15322}"/>
              </c:ext>
            </c:extLst>
          </c:dPt>
          <c:dPt>
            <c:idx val="4"/>
            <c:bubble3D val="0"/>
            <c:spPr>
              <a:solidFill>
                <a:srgbClr val="8080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C5B-4BCC-A30B-2C1355D15322}"/>
              </c:ext>
            </c:extLst>
          </c:dPt>
          <c:dPt>
            <c:idx val="5"/>
            <c:bubble3D val="0"/>
            <c:spPr>
              <a:solidFill>
                <a:srgbClr val="9933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C5B-4BCC-A30B-2C1355D15322}"/>
              </c:ext>
            </c:extLst>
          </c:dPt>
          <c:dPt>
            <c:idx val="6"/>
            <c:bubble3D val="0"/>
            <c:spPr>
              <a:solidFill>
                <a:srgbClr val="808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C5B-4BCC-A30B-2C1355D15322}"/>
              </c:ext>
            </c:extLst>
          </c:dPt>
          <c:dPt>
            <c:idx val="7"/>
            <c:bubble3D val="0"/>
            <c:spPr>
              <a:solidFill>
                <a:srgbClr val="00CC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C5B-4BCC-A30B-2C1355D15322}"/>
              </c:ext>
            </c:extLst>
          </c:dPt>
          <c:dPt>
            <c:idx val="8"/>
            <c:bubble3D val="0"/>
            <c:spPr>
              <a:solidFill>
                <a:srgbClr val="FF66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C5B-4BCC-A30B-2C1355D15322}"/>
              </c:ext>
            </c:extLst>
          </c:dPt>
          <c:dPt>
            <c:idx val="9"/>
            <c:bubble3D val="0"/>
            <c:spPr>
              <a:solidFill>
                <a:srgbClr val="0033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C5B-4BCC-A30B-2C1355D15322}"/>
              </c:ext>
            </c:extLst>
          </c:dPt>
          <c:dLbls>
            <c:dLbl>
              <c:idx val="2"/>
              <c:layout>
                <c:manualLayout>
                  <c:x val="-0.12295906803435716"/>
                  <c:y val="-3.313320209973753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5B-4BCC-A30B-2C1355D153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Graph2!$E$28:$E$37</c:f>
              <c:strCache>
                <c:ptCount val="10"/>
                <c:pt idx="0">
                  <c:v> Grandes cultures </c:v>
                </c:pt>
                <c:pt idx="1">
                  <c:v> Légumes ou fleurs </c:v>
                </c:pt>
                <c:pt idx="2">
                  <c:v> Viticulture </c:v>
                </c:pt>
                <c:pt idx="3">
                  <c:v> Fruits </c:v>
                </c:pt>
                <c:pt idx="4">
                  <c:v> Bovins lait </c:v>
                </c:pt>
                <c:pt idx="5">
                  <c:v> Bovins viande </c:v>
                </c:pt>
                <c:pt idx="6">
                  <c:v> Ovins ou caprins </c:v>
                </c:pt>
                <c:pt idx="7">
                  <c:v> Volailles </c:v>
                </c:pt>
                <c:pt idx="8">
                  <c:v> Porcins </c:v>
                </c:pt>
                <c:pt idx="9">
                  <c:v> Polyculture-polyélevage </c:v>
                </c:pt>
              </c:strCache>
            </c:strRef>
          </c:cat>
          <c:val>
            <c:numRef>
              <c:f>Graph2!$F$28:$F$37</c:f>
              <c:numCache>
                <c:formatCode>0%</c:formatCode>
                <c:ptCount val="10"/>
                <c:pt idx="0">
                  <c:v>9.0180210557865945E-2</c:v>
                </c:pt>
                <c:pt idx="1">
                  <c:v>3.1546214079652315E-2</c:v>
                </c:pt>
                <c:pt idx="2">
                  <c:v>0.37945374845453522</c:v>
                </c:pt>
                <c:pt idx="3">
                  <c:v>6.4366265782473495E-2</c:v>
                </c:pt>
                <c:pt idx="4">
                  <c:v>2.0905923344947737E-2</c:v>
                </c:pt>
                <c:pt idx="5">
                  <c:v>0.13573863849237572</c:v>
                </c:pt>
                <c:pt idx="6">
                  <c:v>8.8082125060881949E-2</c:v>
                </c:pt>
                <c:pt idx="7">
                  <c:v>5.2527069049492336E-2</c:v>
                </c:pt>
                <c:pt idx="8">
                  <c:v>1.0190700985350867E-2</c:v>
                </c:pt>
                <c:pt idx="9">
                  <c:v>0.12700910419242442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C5B-4BCC-A30B-2C1355D15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</a:rPr>
              <a:t>Répartition des exploitations (total)  selon leur OTEX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3879355758287499"/>
          <c:y val="0.15186120117338273"/>
          <c:w val="0.53265054499418052"/>
          <c:h val="0.7651256368689207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C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9B-466F-B14E-305BE1D64753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9B-466F-B14E-305BE1D64753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9B-466F-B14E-305BE1D64753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49B-466F-B14E-305BE1D64753}"/>
              </c:ext>
            </c:extLst>
          </c:dPt>
          <c:dPt>
            <c:idx val="4"/>
            <c:bubble3D val="0"/>
            <c:spPr>
              <a:solidFill>
                <a:srgbClr val="8080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49B-466F-B14E-305BE1D64753}"/>
              </c:ext>
            </c:extLst>
          </c:dPt>
          <c:dPt>
            <c:idx val="5"/>
            <c:bubble3D val="0"/>
            <c:spPr>
              <a:solidFill>
                <a:srgbClr val="9933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49B-466F-B14E-305BE1D64753}"/>
              </c:ext>
            </c:extLst>
          </c:dPt>
          <c:dPt>
            <c:idx val="6"/>
            <c:bubble3D val="0"/>
            <c:spPr>
              <a:solidFill>
                <a:srgbClr val="808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49B-466F-B14E-305BE1D64753}"/>
              </c:ext>
            </c:extLst>
          </c:dPt>
          <c:dPt>
            <c:idx val="7"/>
            <c:bubble3D val="0"/>
            <c:spPr>
              <a:solidFill>
                <a:srgbClr val="00CC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49B-466F-B14E-305BE1D64753}"/>
              </c:ext>
            </c:extLst>
          </c:dPt>
          <c:dPt>
            <c:idx val="8"/>
            <c:bubble3D val="0"/>
            <c:spPr>
              <a:solidFill>
                <a:srgbClr val="FF66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49B-466F-B14E-305BE1D64753}"/>
              </c:ext>
            </c:extLst>
          </c:dPt>
          <c:dPt>
            <c:idx val="9"/>
            <c:bubble3D val="0"/>
            <c:spPr>
              <a:solidFill>
                <a:srgbClr val="0033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49B-466F-B14E-305BE1D64753}"/>
              </c:ext>
            </c:extLst>
          </c:dPt>
          <c:dLbls>
            <c:dLbl>
              <c:idx val="2"/>
              <c:layout>
                <c:manualLayout>
                  <c:x val="-0.12295906803435716"/>
                  <c:y val="-3.313320209973753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9B-466F-B14E-305BE1D647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Graph2!$E$28:$E$37</c:f>
              <c:strCache>
                <c:ptCount val="10"/>
                <c:pt idx="0">
                  <c:v> Grandes cultures </c:v>
                </c:pt>
                <c:pt idx="1">
                  <c:v> Légumes ou fleurs </c:v>
                </c:pt>
                <c:pt idx="2">
                  <c:v> Viticulture </c:v>
                </c:pt>
                <c:pt idx="3">
                  <c:v> Fruits </c:v>
                </c:pt>
                <c:pt idx="4">
                  <c:v> Bovins lait </c:v>
                </c:pt>
                <c:pt idx="5">
                  <c:v> Bovins viande </c:v>
                </c:pt>
                <c:pt idx="6">
                  <c:v> Ovins ou caprins </c:v>
                </c:pt>
                <c:pt idx="7">
                  <c:v> Volailles </c:v>
                </c:pt>
                <c:pt idx="8">
                  <c:v> Porcins </c:v>
                </c:pt>
                <c:pt idx="9">
                  <c:v> Polyculture-polyélevage </c:v>
                </c:pt>
              </c:strCache>
            </c:strRef>
          </c:cat>
          <c:val>
            <c:numRef>
              <c:f>Graph2!$F$28:$F$37</c:f>
              <c:numCache>
                <c:formatCode>0%</c:formatCode>
                <c:ptCount val="10"/>
                <c:pt idx="0">
                  <c:v>0.3017054929089138</c:v>
                </c:pt>
                <c:pt idx="1">
                  <c:v>4.005349271079265E-2</c:v>
                </c:pt>
                <c:pt idx="2">
                  <c:v>0.17258003268998992</c:v>
                </c:pt>
                <c:pt idx="3">
                  <c:v>4.7086793574270668E-2</c:v>
                </c:pt>
                <c:pt idx="4">
                  <c:v>2.3361785731975102E-2</c:v>
                </c:pt>
                <c:pt idx="5">
                  <c:v>0.16440753520777956</c:v>
                </c:pt>
                <c:pt idx="6">
                  <c:v>8.6925655038055771E-2</c:v>
                </c:pt>
                <c:pt idx="7">
                  <c:v>3.5793887962489064E-2</c:v>
                </c:pt>
                <c:pt idx="8">
                  <c:v>6.6370585613102408E-3</c:v>
                </c:pt>
                <c:pt idx="9">
                  <c:v>0.12144826561442322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49B-466F-B14E-305BE1D64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 i="0" u="none" strike="noStrike" cap="all" normalizeH="0" baseline="0"/>
              <a:t>Ratio PBS/ETP selon les OTEX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structure!$N$94</c:f>
              <c:strCache>
                <c:ptCount val="1"/>
                <c:pt idx="0">
                  <c:v>SIQO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structure!$M$95:$M$112</c:f>
              <c:strCache>
                <c:ptCount val="18"/>
                <c:pt idx="0">
                  <c:v>céréales et/ou oléoprotéagineux</c:v>
                </c:pt>
                <c:pt idx="1">
                  <c:v>autres grandes cultures</c:v>
                </c:pt>
                <c:pt idx="2">
                  <c:v>légumes ou champignons</c:v>
                </c:pt>
                <c:pt idx="3">
                  <c:v>fleurs et/ou horticulture diverse</c:v>
                </c:pt>
                <c:pt idx="4">
                  <c:v>viticulture</c:v>
                </c:pt>
                <c:pt idx="5">
                  <c:v>fruits ou autres cultures permanentes</c:v>
                </c:pt>
                <c:pt idx="6">
                  <c:v>bovins lait</c:v>
                </c:pt>
                <c:pt idx="7">
                  <c:v>bovins viande</c:v>
                </c:pt>
                <c:pt idx="8">
                  <c:v>bovins mixtes</c:v>
                </c:pt>
                <c:pt idx="9">
                  <c:v>ovins</c:v>
                </c:pt>
                <c:pt idx="10">
                  <c:v>herbivores combinés et/ou autres herbivores</c:v>
                </c:pt>
                <c:pt idx="11">
                  <c:v>caprins</c:v>
                </c:pt>
                <c:pt idx="12">
                  <c:v>porcins</c:v>
                </c:pt>
                <c:pt idx="13">
                  <c:v>volailles</c:v>
                </c:pt>
                <c:pt idx="14">
                  <c:v>combinaisons de granivores (porcins, volailles)</c:v>
                </c:pt>
                <c:pt idx="15">
                  <c:v>polyculture</c:v>
                </c:pt>
                <c:pt idx="16">
                  <c:v>polyélevage</c:v>
                </c:pt>
                <c:pt idx="17">
                  <c:v>polyculture et polyélevage combinés</c:v>
                </c:pt>
              </c:strCache>
            </c:strRef>
          </c:cat>
          <c:val>
            <c:numRef>
              <c:f>structure!$N$95:$N$112</c:f>
              <c:numCache>
                <c:formatCode>0.0</c:formatCode>
                <c:ptCount val="18"/>
                <c:pt idx="0">
                  <c:v>74.688550377868921</c:v>
                </c:pt>
                <c:pt idx="1">
                  <c:v>81.137335237694728</c:v>
                </c:pt>
                <c:pt idx="2">
                  <c:v>59.188343428964409</c:v>
                </c:pt>
                <c:pt idx="3">
                  <c:v>51.343137973416731</c:v>
                </c:pt>
                <c:pt idx="4">
                  <c:v>110.70908680271896</c:v>
                </c:pt>
                <c:pt idx="5">
                  <c:v>117.52045439978303</c:v>
                </c:pt>
                <c:pt idx="6">
                  <c:v>103.21037051988192</c:v>
                </c:pt>
                <c:pt idx="7">
                  <c:v>74.063074367646166</c:v>
                </c:pt>
                <c:pt idx="8">
                  <c:v>92.001001672737132</c:v>
                </c:pt>
                <c:pt idx="9">
                  <c:v>53.944562335073059</c:v>
                </c:pt>
                <c:pt idx="10">
                  <c:v>69.046942807903321</c:v>
                </c:pt>
                <c:pt idx="11">
                  <c:v>77.48762195530648</c:v>
                </c:pt>
                <c:pt idx="12">
                  <c:v>194.84727138612178</c:v>
                </c:pt>
                <c:pt idx="13">
                  <c:v>209.85286116914398</c:v>
                </c:pt>
                <c:pt idx="14">
                  <c:v>134.3337735001769</c:v>
                </c:pt>
                <c:pt idx="15">
                  <c:v>95.612464419115966</c:v>
                </c:pt>
                <c:pt idx="16">
                  <c:v>103.46604233739981</c:v>
                </c:pt>
                <c:pt idx="17">
                  <c:v>97.877047756389672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68-45CF-B729-EAA504623A10}"/>
            </c:ext>
          </c:extLst>
        </c:ser>
        <c:ser>
          <c:idx val="1"/>
          <c:order val="1"/>
          <c:tx>
            <c:strRef>
              <c:f>structure!$O$94</c:f>
              <c:strCache>
                <c:ptCount val="1"/>
                <c:pt idx="0">
                  <c:v>toutes exploitations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structure!$M$95:$M$112</c:f>
              <c:strCache>
                <c:ptCount val="18"/>
                <c:pt idx="0">
                  <c:v>céréales et/ou oléoprotéagineux</c:v>
                </c:pt>
                <c:pt idx="1">
                  <c:v>autres grandes cultures</c:v>
                </c:pt>
                <c:pt idx="2">
                  <c:v>légumes ou champignons</c:v>
                </c:pt>
                <c:pt idx="3">
                  <c:v>fleurs et/ou horticulture diverse</c:v>
                </c:pt>
                <c:pt idx="4">
                  <c:v>viticulture</c:v>
                </c:pt>
                <c:pt idx="5">
                  <c:v>fruits ou autres cultures permanentes</c:v>
                </c:pt>
                <c:pt idx="6">
                  <c:v>bovins lait</c:v>
                </c:pt>
                <c:pt idx="7">
                  <c:v>bovins viande</c:v>
                </c:pt>
                <c:pt idx="8">
                  <c:v>bovins mixtes</c:v>
                </c:pt>
                <c:pt idx="9">
                  <c:v>ovins</c:v>
                </c:pt>
                <c:pt idx="10">
                  <c:v>herbivores combinés et/ou autres herbivores</c:v>
                </c:pt>
                <c:pt idx="11">
                  <c:v>caprins</c:v>
                </c:pt>
                <c:pt idx="12">
                  <c:v>porcins</c:v>
                </c:pt>
                <c:pt idx="13">
                  <c:v>volailles</c:v>
                </c:pt>
                <c:pt idx="14">
                  <c:v>combinaisons de granivores (porcins, volailles)</c:v>
                </c:pt>
                <c:pt idx="15">
                  <c:v>polyculture</c:v>
                </c:pt>
                <c:pt idx="16">
                  <c:v>polyélevage</c:v>
                </c:pt>
                <c:pt idx="17">
                  <c:v>polyculture et polyélevage combinés</c:v>
                </c:pt>
              </c:strCache>
            </c:strRef>
          </c:cat>
          <c:val>
            <c:numRef>
              <c:f>structure!$O$95:$O$112</c:f>
              <c:numCache>
                <c:formatCode>0.0</c:formatCode>
                <c:ptCount val="18"/>
                <c:pt idx="0">
                  <c:v>80.2</c:v>
                </c:pt>
                <c:pt idx="1">
                  <c:v>77</c:v>
                </c:pt>
                <c:pt idx="2">
                  <c:v>55.48</c:v>
                </c:pt>
                <c:pt idx="3">
                  <c:v>58.1</c:v>
                </c:pt>
                <c:pt idx="4">
                  <c:v>110.41</c:v>
                </c:pt>
                <c:pt idx="5">
                  <c:v>95.91</c:v>
                </c:pt>
                <c:pt idx="6">
                  <c:v>100.1</c:v>
                </c:pt>
                <c:pt idx="7">
                  <c:v>67.58</c:v>
                </c:pt>
                <c:pt idx="8">
                  <c:v>84.85</c:v>
                </c:pt>
                <c:pt idx="9">
                  <c:v>47.33</c:v>
                </c:pt>
                <c:pt idx="10">
                  <c:v>48.1</c:v>
                </c:pt>
                <c:pt idx="11">
                  <c:v>107.47</c:v>
                </c:pt>
                <c:pt idx="12">
                  <c:v>189.03</c:v>
                </c:pt>
                <c:pt idx="13">
                  <c:v>184.12</c:v>
                </c:pt>
                <c:pt idx="14">
                  <c:v>126.67</c:v>
                </c:pt>
                <c:pt idx="15">
                  <c:v>91.84</c:v>
                </c:pt>
                <c:pt idx="16">
                  <c:v>96</c:v>
                </c:pt>
                <c:pt idx="17">
                  <c:v>89.17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68-45CF-B729-EAA504623A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93131200"/>
        <c:axId val="93132160"/>
      </c:barChart>
      <c:catAx>
        <c:axId val="93131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3132160"/>
        <c:crosses val="autoZero"/>
        <c:auto val="1"/>
        <c:lblAlgn val="ctr"/>
        <c:lblOffset val="100"/>
        <c:noMultiLvlLbl val="0"/>
      </c:catAx>
      <c:valAx>
        <c:axId val="9313216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93131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Evolution du nombre d'exploitation par système INOSYS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systèmes!$D$2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systèmes!$B$3:$C$30</c:f>
              <c:multiLvlStrCache>
                <c:ptCount val="28"/>
                <c:lvl>
                  <c:pt idx="0">
                    <c:v>AB</c:v>
                  </c:pt>
                  <c:pt idx="1">
                    <c:v>AOP</c:v>
                  </c:pt>
                  <c:pt idx="2">
                    <c:v>IGP</c:v>
                  </c:pt>
                  <c:pt idx="3">
                    <c:v>Label rouge </c:v>
                  </c:pt>
                  <c:pt idx="4">
                    <c:v>AB</c:v>
                  </c:pt>
                  <c:pt idx="5">
                    <c:v>AOP</c:v>
                  </c:pt>
                  <c:pt idx="6">
                    <c:v>IGP</c:v>
                  </c:pt>
                  <c:pt idx="7">
                    <c:v>Label rouge </c:v>
                  </c:pt>
                  <c:pt idx="8">
                    <c:v>AB</c:v>
                  </c:pt>
                  <c:pt idx="9">
                    <c:v>AOP</c:v>
                  </c:pt>
                  <c:pt idx="10">
                    <c:v>IGP</c:v>
                  </c:pt>
                  <c:pt idx="11">
                    <c:v>Label rouge </c:v>
                  </c:pt>
                  <c:pt idx="12">
                    <c:v>AB</c:v>
                  </c:pt>
                  <c:pt idx="13">
                    <c:v>AOP</c:v>
                  </c:pt>
                  <c:pt idx="14">
                    <c:v>IGP</c:v>
                  </c:pt>
                  <c:pt idx="15">
                    <c:v>Label rouge </c:v>
                  </c:pt>
                  <c:pt idx="16">
                    <c:v>AB</c:v>
                  </c:pt>
                  <c:pt idx="17">
                    <c:v>AOP</c:v>
                  </c:pt>
                  <c:pt idx="18">
                    <c:v>IGP</c:v>
                  </c:pt>
                  <c:pt idx="19">
                    <c:v>Label rouge </c:v>
                  </c:pt>
                  <c:pt idx="20">
                    <c:v>AB</c:v>
                  </c:pt>
                  <c:pt idx="21">
                    <c:v>AOP</c:v>
                  </c:pt>
                  <c:pt idx="22">
                    <c:v>IGP</c:v>
                  </c:pt>
                  <c:pt idx="23">
                    <c:v>Label rouge </c:v>
                  </c:pt>
                  <c:pt idx="24">
                    <c:v>AB</c:v>
                  </c:pt>
                  <c:pt idx="25">
                    <c:v>AOP</c:v>
                  </c:pt>
                  <c:pt idx="26">
                    <c:v>IGP</c:v>
                  </c:pt>
                  <c:pt idx="27">
                    <c:v>Label rouge </c:v>
                  </c:pt>
                </c:lvl>
                <c:lvl>
                  <c:pt idx="0">
                    <c:v>bovin lait </c:v>
                  </c:pt>
                  <c:pt idx="4">
                    <c:v>ovin viande </c:v>
                  </c:pt>
                  <c:pt idx="8">
                    <c:v>caprin lait </c:v>
                  </c:pt>
                  <c:pt idx="12">
                    <c:v>ovin lait </c:v>
                  </c:pt>
                  <c:pt idx="16">
                    <c:v>CG spécialisé</c:v>
                  </c:pt>
                  <c:pt idx="20">
                    <c:v>légumes frais spécialisé</c:v>
                  </c:pt>
                  <c:pt idx="24">
                    <c:v>spécialisé aroboriculture</c:v>
                  </c:pt>
                </c:lvl>
              </c:multiLvlStrCache>
            </c:multiLvlStrRef>
          </c:cat>
          <c:val>
            <c:numRef>
              <c:f>systèmes!$D$3:$D$30</c:f>
              <c:numCache>
                <c:formatCode>General</c:formatCode>
                <c:ptCount val="28"/>
                <c:pt idx="0">
                  <c:v>33</c:v>
                </c:pt>
                <c:pt idx="1">
                  <c:v>88</c:v>
                </c:pt>
                <c:pt idx="2">
                  <c:v>10</c:v>
                </c:pt>
                <c:pt idx="3">
                  <c:v>16</c:v>
                </c:pt>
                <c:pt idx="4">
                  <c:v>64</c:v>
                </c:pt>
                <c:pt idx="5">
                  <c:v>32</c:v>
                </c:pt>
                <c:pt idx="6">
                  <c:v>358</c:v>
                </c:pt>
                <c:pt idx="7">
                  <c:v>246</c:v>
                </c:pt>
                <c:pt idx="8">
                  <c:v>43</c:v>
                </c:pt>
                <c:pt idx="9">
                  <c:v>14</c:v>
                </c:pt>
                <c:pt idx="10">
                  <c:v>7</c:v>
                </c:pt>
                <c:pt idx="12">
                  <c:v>16</c:v>
                </c:pt>
                <c:pt idx="13">
                  <c:v>506</c:v>
                </c:pt>
                <c:pt idx="14">
                  <c:v>5</c:v>
                </c:pt>
                <c:pt idx="15">
                  <c:v>291</c:v>
                </c:pt>
                <c:pt idx="16">
                  <c:v>202</c:v>
                </c:pt>
                <c:pt idx="17">
                  <c:v>50</c:v>
                </c:pt>
                <c:pt idx="18">
                  <c:v>55</c:v>
                </c:pt>
                <c:pt idx="19">
                  <c:v>57</c:v>
                </c:pt>
                <c:pt idx="20">
                  <c:v>279</c:v>
                </c:pt>
                <c:pt idx="21">
                  <c:v>30</c:v>
                </c:pt>
                <c:pt idx="22">
                  <c:v>84</c:v>
                </c:pt>
                <c:pt idx="23">
                  <c:v>17</c:v>
                </c:pt>
                <c:pt idx="24">
                  <c:v>217</c:v>
                </c:pt>
                <c:pt idx="25">
                  <c:v>329</c:v>
                </c:pt>
                <c:pt idx="26">
                  <c:v>540</c:v>
                </c:pt>
                <c:pt idx="27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C0-4750-8E72-9A6DDEF4418A}"/>
            </c:ext>
          </c:extLst>
        </c:ser>
        <c:ser>
          <c:idx val="1"/>
          <c:order val="1"/>
          <c:tx>
            <c:strRef>
              <c:f>systèmes!$E$2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systèmes!$B$3:$C$30</c:f>
              <c:multiLvlStrCache>
                <c:ptCount val="28"/>
                <c:lvl>
                  <c:pt idx="0">
                    <c:v>AB</c:v>
                  </c:pt>
                  <c:pt idx="1">
                    <c:v>AOP</c:v>
                  </c:pt>
                  <c:pt idx="2">
                    <c:v>IGP</c:v>
                  </c:pt>
                  <c:pt idx="3">
                    <c:v>Label rouge </c:v>
                  </c:pt>
                  <c:pt idx="4">
                    <c:v>AB</c:v>
                  </c:pt>
                  <c:pt idx="5">
                    <c:v>AOP</c:v>
                  </c:pt>
                  <c:pt idx="6">
                    <c:v>IGP</c:v>
                  </c:pt>
                  <c:pt idx="7">
                    <c:v>Label rouge </c:v>
                  </c:pt>
                  <c:pt idx="8">
                    <c:v>AB</c:v>
                  </c:pt>
                  <c:pt idx="9">
                    <c:v>AOP</c:v>
                  </c:pt>
                  <c:pt idx="10">
                    <c:v>IGP</c:v>
                  </c:pt>
                  <c:pt idx="11">
                    <c:v>Label rouge </c:v>
                  </c:pt>
                  <c:pt idx="12">
                    <c:v>AB</c:v>
                  </c:pt>
                  <c:pt idx="13">
                    <c:v>AOP</c:v>
                  </c:pt>
                  <c:pt idx="14">
                    <c:v>IGP</c:v>
                  </c:pt>
                  <c:pt idx="15">
                    <c:v>Label rouge </c:v>
                  </c:pt>
                  <c:pt idx="16">
                    <c:v>AB</c:v>
                  </c:pt>
                  <c:pt idx="17">
                    <c:v>AOP</c:v>
                  </c:pt>
                  <c:pt idx="18">
                    <c:v>IGP</c:v>
                  </c:pt>
                  <c:pt idx="19">
                    <c:v>Label rouge </c:v>
                  </c:pt>
                  <c:pt idx="20">
                    <c:v>AB</c:v>
                  </c:pt>
                  <c:pt idx="21">
                    <c:v>AOP</c:v>
                  </c:pt>
                  <c:pt idx="22">
                    <c:v>IGP</c:v>
                  </c:pt>
                  <c:pt idx="23">
                    <c:v>Label rouge </c:v>
                  </c:pt>
                  <c:pt idx="24">
                    <c:v>AB</c:v>
                  </c:pt>
                  <c:pt idx="25">
                    <c:v>AOP</c:v>
                  </c:pt>
                  <c:pt idx="26">
                    <c:v>IGP</c:v>
                  </c:pt>
                  <c:pt idx="27">
                    <c:v>Label rouge </c:v>
                  </c:pt>
                </c:lvl>
                <c:lvl>
                  <c:pt idx="0">
                    <c:v>bovin lait </c:v>
                  </c:pt>
                  <c:pt idx="4">
                    <c:v>ovin viande </c:v>
                  </c:pt>
                  <c:pt idx="8">
                    <c:v>caprin lait </c:v>
                  </c:pt>
                  <c:pt idx="12">
                    <c:v>ovin lait </c:v>
                  </c:pt>
                  <c:pt idx="16">
                    <c:v>CG spécialisé</c:v>
                  </c:pt>
                  <c:pt idx="20">
                    <c:v>légumes frais spécialisé</c:v>
                  </c:pt>
                  <c:pt idx="24">
                    <c:v>spécialisé aroboriculture</c:v>
                  </c:pt>
                </c:lvl>
              </c:multiLvlStrCache>
            </c:multiLvlStrRef>
          </c:cat>
          <c:val>
            <c:numRef>
              <c:f>systèmes!$E$3:$E$30</c:f>
              <c:numCache>
                <c:formatCode>General</c:formatCode>
                <c:ptCount val="28"/>
                <c:pt idx="0">
                  <c:v>96</c:v>
                </c:pt>
                <c:pt idx="1">
                  <c:v>133</c:v>
                </c:pt>
                <c:pt idx="2">
                  <c:v>14</c:v>
                </c:pt>
                <c:pt idx="3">
                  <c:v>17</c:v>
                </c:pt>
                <c:pt idx="4">
                  <c:v>99</c:v>
                </c:pt>
                <c:pt idx="5">
                  <c:v>52</c:v>
                </c:pt>
                <c:pt idx="6">
                  <c:v>177</c:v>
                </c:pt>
                <c:pt idx="7">
                  <c:v>216</c:v>
                </c:pt>
                <c:pt idx="8">
                  <c:v>83</c:v>
                </c:pt>
                <c:pt idx="9">
                  <c:v>15</c:v>
                </c:pt>
                <c:pt idx="11">
                  <c:v>4</c:v>
                </c:pt>
                <c:pt idx="12">
                  <c:v>69</c:v>
                </c:pt>
                <c:pt idx="13">
                  <c:v>507</c:v>
                </c:pt>
                <c:pt idx="14">
                  <c:v>92</c:v>
                </c:pt>
                <c:pt idx="15">
                  <c:v>214</c:v>
                </c:pt>
                <c:pt idx="16">
                  <c:v>741</c:v>
                </c:pt>
                <c:pt idx="17">
                  <c:v>80</c:v>
                </c:pt>
                <c:pt idx="18">
                  <c:v>89</c:v>
                </c:pt>
                <c:pt idx="19">
                  <c:v>220</c:v>
                </c:pt>
                <c:pt idx="20">
                  <c:v>889</c:v>
                </c:pt>
                <c:pt idx="21">
                  <c:v>34</c:v>
                </c:pt>
                <c:pt idx="22">
                  <c:v>76</c:v>
                </c:pt>
                <c:pt idx="23">
                  <c:v>76</c:v>
                </c:pt>
                <c:pt idx="24">
                  <c:v>562</c:v>
                </c:pt>
                <c:pt idx="25">
                  <c:v>331</c:v>
                </c:pt>
                <c:pt idx="26">
                  <c:v>403</c:v>
                </c:pt>
                <c:pt idx="27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C0-4750-8E72-9A6DDEF44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0437184"/>
        <c:axId val="1439976192"/>
      </c:barChart>
      <c:catAx>
        <c:axId val="131043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39976192"/>
        <c:crosses val="autoZero"/>
        <c:auto val="1"/>
        <c:lblAlgn val="ctr"/>
        <c:lblOffset val="100"/>
        <c:noMultiLvlLbl val="0"/>
      </c:catAx>
      <c:valAx>
        <c:axId val="143997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10437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Evolution du nombre</a:t>
            </a:r>
            <a:r>
              <a:rPr lang="fr-FR" baseline="0"/>
              <a:t> d'exploitation par système INOSYS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475343394575678"/>
          <c:y val="0.23162037037037037"/>
          <c:w val="0.84837051618547676"/>
          <c:h val="0.40626385243511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systèmes!$D$53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systèmes!$B$54:$C$61</c:f>
              <c:multiLvlStrCache>
                <c:ptCount val="8"/>
                <c:lvl>
                  <c:pt idx="0">
                    <c:v>AB</c:v>
                  </c:pt>
                  <c:pt idx="1">
                    <c:v>AOP</c:v>
                  </c:pt>
                  <c:pt idx="2">
                    <c:v>IGP</c:v>
                  </c:pt>
                  <c:pt idx="3">
                    <c:v>Label rouge </c:v>
                  </c:pt>
                  <c:pt idx="4">
                    <c:v>AB</c:v>
                  </c:pt>
                  <c:pt idx="5">
                    <c:v>AOP</c:v>
                  </c:pt>
                  <c:pt idx="6">
                    <c:v>IGP</c:v>
                  </c:pt>
                  <c:pt idx="7">
                    <c:v>Label rouge </c:v>
                  </c:pt>
                </c:lvl>
                <c:lvl>
                  <c:pt idx="0">
                    <c:v>viticulture spécialisé</c:v>
                  </c:pt>
                  <c:pt idx="4">
                    <c:v>bovin viande spécialisé</c:v>
                  </c:pt>
                </c:lvl>
              </c:multiLvlStrCache>
            </c:multiLvlStrRef>
          </c:cat>
          <c:val>
            <c:numRef>
              <c:f>systèmes!$D$54:$D$61</c:f>
              <c:numCache>
                <c:formatCode>General</c:formatCode>
                <c:ptCount val="8"/>
                <c:pt idx="0">
                  <c:v>513</c:v>
                </c:pt>
                <c:pt idx="1">
                  <c:v>9070</c:v>
                </c:pt>
                <c:pt idx="2">
                  <c:v>705</c:v>
                </c:pt>
                <c:pt idx="3">
                  <c:v>15</c:v>
                </c:pt>
                <c:pt idx="4">
                  <c:v>209</c:v>
                </c:pt>
                <c:pt idx="5">
                  <c:v>60</c:v>
                </c:pt>
                <c:pt idx="6">
                  <c:v>173</c:v>
                </c:pt>
                <c:pt idx="7">
                  <c:v>3080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56-42B8-8EA1-02036F7CAFFF}"/>
            </c:ext>
          </c:extLst>
        </c:ser>
        <c:ser>
          <c:idx val="1"/>
          <c:order val="1"/>
          <c:tx>
            <c:strRef>
              <c:f>systèmes!$E$53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systèmes!$B$54:$C$61</c:f>
              <c:multiLvlStrCache>
                <c:ptCount val="8"/>
                <c:lvl>
                  <c:pt idx="0">
                    <c:v>AB</c:v>
                  </c:pt>
                  <c:pt idx="1">
                    <c:v>AOP</c:v>
                  </c:pt>
                  <c:pt idx="2">
                    <c:v>IGP</c:v>
                  </c:pt>
                  <c:pt idx="3">
                    <c:v>Label rouge </c:v>
                  </c:pt>
                  <c:pt idx="4">
                    <c:v>AB</c:v>
                  </c:pt>
                  <c:pt idx="5">
                    <c:v>AOP</c:v>
                  </c:pt>
                  <c:pt idx="6">
                    <c:v>IGP</c:v>
                  </c:pt>
                  <c:pt idx="7">
                    <c:v>Label rouge </c:v>
                  </c:pt>
                </c:lvl>
                <c:lvl>
                  <c:pt idx="0">
                    <c:v>viticulture spécialisé</c:v>
                  </c:pt>
                  <c:pt idx="4">
                    <c:v>bovin viande spécialisé</c:v>
                  </c:pt>
                </c:lvl>
              </c:multiLvlStrCache>
            </c:multiLvlStrRef>
          </c:cat>
          <c:val>
            <c:numRef>
              <c:f>systèmes!$E$54:$E$61</c:f>
              <c:numCache>
                <c:formatCode>General</c:formatCode>
                <c:ptCount val="8"/>
                <c:pt idx="0">
                  <c:v>1326</c:v>
                </c:pt>
                <c:pt idx="1">
                  <c:v>9013</c:v>
                </c:pt>
                <c:pt idx="2">
                  <c:v>1275</c:v>
                </c:pt>
                <c:pt idx="3">
                  <c:v>36</c:v>
                </c:pt>
                <c:pt idx="4">
                  <c:v>416</c:v>
                </c:pt>
                <c:pt idx="5">
                  <c:v>88</c:v>
                </c:pt>
                <c:pt idx="6">
                  <c:v>87</c:v>
                </c:pt>
                <c:pt idx="7">
                  <c:v>2406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56-42B8-8EA1-02036F7CA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2182192"/>
        <c:axId val="1312182672"/>
      </c:barChart>
      <c:catAx>
        <c:axId val="131218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12182672"/>
        <c:crosses val="autoZero"/>
        <c:auto val="1"/>
        <c:lblAlgn val="ctr"/>
        <c:lblOffset val="100"/>
        <c:noMultiLvlLbl val="0"/>
      </c:catAx>
      <c:valAx>
        <c:axId val="131218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1218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5A649CC-B4E3-47C0-8DB7-1DCEE8C5F0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6B2A03-9A0F-4D00-98F7-059CED26AA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D2DDF-96C6-411C-B27D-033DCFAE1683}" type="datetimeFigureOut">
              <a:rPr lang="fr-FR" smtClean="0"/>
              <a:t>12/10/2025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07BF4F-C86B-42CD-8C76-D3CACD679F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BAE973B-D74A-4F4A-ABE7-89CD8AAE1B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C2F85-3C67-410B-AE62-0C907F7828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300989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DB55B-1E9E-4091-8D75-12745DD0CDF5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728A54B-E1C0-4DD7-B6A0-DD4AFD29E9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263" y="8026350"/>
            <a:ext cx="868324" cy="917124"/>
          </a:xfrm>
          <a:prstGeom prst="rect">
            <a:avLst/>
          </a:prstGeom>
        </p:spPr>
      </p:pic>
      <p:sp>
        <p:nvSpPr>
          <p:cNvPr id="9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581575" y="354266"/>
            <a:ext cx="42291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1307895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4224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5800" y="4680000"/>
            <a:ext cx="5486400" cy="3902400"/>
          </a:xfrm>
        </p:spPr>
        <p:txBody>
          <a:bodyPr/>
          <a:lstStyle/>
          <a:p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D661F2B-1247-44B4-B2AD-8F8F4AB2F6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263" y="8026350"/>
            <a:ext cx="868324" cy="917124"/>
          </a:xfrm>
          <a:prstGeom prst="rect">
            <a:avLst/>
          </a:prstGeom>
        </p:spPr>
      </p:pic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F727BC44-981A-43C3-A507-91FEC4A074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457200" y="8704800"/>
            <a:ext cx="2971800" cy="302400"/>
          </a:xfrm>
        </p:spPr>
        <p:txBody>
          <a:bodyPr/>
          <a:lstStyle/>
          <a:p>
            <a:endParaRPr lang="fr-FR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Espace réservé de l'en-tête 9">
            <a:extLst>
              <a:ext uri="{FF2B5EF4-FFF2-40B4-BE49-F238E27FC236}">
                <a16:creationId xmlns:a16="http://schemas.microsoft.com/office/drawing/2014/main" id="{CCEE4483-A508-493C-A2FD-589AED4114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48739" y="332206"/>
            <a:ext cx="4230000" cy="458788"/>
          </a:xfrm>
          <a:prstGeom prst="rect">
            <a:avLst/>
          </a:prstGeom>
        </p:spPr>
        <p:txBody>
          <a:bodyPr/>
          <a:lstStyle/>
          <a:p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722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0004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8288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9339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8406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2165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626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009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3674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4054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+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018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t_titr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_0">
            <a:extLst>
              <a:ext uri="{FF2B5EF4-FFF2-40B4-BE49-F238E27FC236}">
                <a16:creationId xmlns:a16="http://schemas.microsoft.com/office/drawing/2014/main" id="{0B7979F6-1BC2-4E8B-A0A3-CA8E3502F784}"/>
              </a:ext>
            </a:extLst>
          </p:cNvPr>
          <p:cNvSpPr/>
          <p:nvPr/>
        </p:nvSpPr>
        <p:spPr>
          <a:xfrm>
            <a:off x="359092" y="2778345"/>
            <a:ext cx="11473817" cy="3794040"/>
          </a:xfrm>
          <a:prstGeom prst="rect">
            <a:avLst/>
          </a:prstGeom>
          <a:solidFill>
            <a:schemeClr val="accent1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 dirty="0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76CD02-B679-450F-A73D-C511BB3236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600" y="2789115"/>
            <a:ext cx="10692000" cy="10152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DIAPO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7CED89-6A2F-4612-AB59-BA6AC50B1C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8546" y="3818897"/>
            <a:ext cx="9513937" cy="1128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D427EE-B9CB-483A-B5CF-2F86322DAEF4}"/>
              </a:ext>
            </a:extLst>
          </p:cNvPr>
          <p:cNvSpPr/>
          <p:nvPr/>
        </p:nvSpPr>
        <p:spPr>
          <a:xfrm>
            <a:off x="359092" y="285615"/>
            <a:ext cx="11473816" cy="24927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FR" i="1" dirty="0"/>
              <a:t>Insérer une photo de votre choix sur ce cadre gris </a:t>
            </a:r>
            <a:r>
              <a:rPr lang="fr-FR" i="1" u="sng" dirty="0"/>
              <a:t>en respectant les dimensions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8" y="5769740"/>
            <a:ext cx="3252223" cy="52730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224" y="4452760"/>
            <a:ext cx="1837445" cy="186293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66" y="6037483"/>
            <a:ext cx="278210" cy="27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0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Bleu_Titre_et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1D137C-D0B5-459E-8D0C-EEC8E023EE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571500" indent="-571500">
              <a:buFontTx/>
              <a:buBlip>
                <a:blip r:embed="rId2"/>
              </a:buBlip>
              <a:defRPr baseline="0"/>
            </a:lvl1pPr>
          </a:lstStyle>
          <a:p>
            <a:r>
              <a:rPr lang="fr-FR" dirty="0"/>
              <a:t>DIAPO TITRE ET CONTENU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D397F-CF04-40A1-9B0A-1898F0ADD99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fr-FR" dirty="0"/>
              <a:t>Modèle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85603A-C958-4B4F-8E07-3E92DAEFD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2BDC2F4-6268-4EFF-A77F-1EAEA6C8986B}"/>
              </a:ext>
            </a:extLst>
          </p:cNvPr>
          <p:cNvCxnSpPr>
            <a:cxnSpLocks/>
          </p:cNvCxnSpPr>
          <p:nvPr/>
        </p:nvCxnSpPr>
        <p:spPr>
          <a:xfrm>
            <a:off x="827797" y="1116942"/>
            <a:ext cx="10285403" cy="211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69" y="5749160"/>
            <a:ext cx="850163" cy="86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1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Bleu_Contenu_et_band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35EB758A-08C4-4EE5-BC63-32966FB1DB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016" y="551499"/>
            <a:ext cx="734569" cy="62484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61D137C-D0B5-459E-8D0C-EEC8E023EE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4500" y="1203968"/>
            <a:ext cx="8473970" cy="8640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fr-FR" dirty="0"/>
              <a:t>DIAPO TITRE &amp; CONTENU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D397F-CF04-40A1-9B0A-1898F0ADD9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34500" y="2095595"/>
            <a:ext cx="8188272" cy="4428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Modèle 2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85603A-C958-4B4F-8E07-3E92DAEFD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28555D-479F-4BDD-98D3-2695B52C23AE}"/>
              </a:ext>
            </a:extLst>
          </p:cNvPr>
          <p:cNvSpPr/>
          <p:nvPr/>
        </p:nvSpPr>
        <p:spPr>
          <a:xfrm>
            <a:off x="296644" y="0"/>
            <a:ext cx="295694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/>
              <a:t>Insérer une photo de votre choix sur ce cadre gris </a:t>
            </a:r>
            <a:r>
              <a:rPr lang="fr-FR" i="1" u="sng" dirty="0"/>
              <a:t>en respectant les dimensions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69" y="5749160"/>
            <a:ext cx="850163" cy="86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42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Bleu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1D137C-D0B5-459E-8D0C-EEC8E023EE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571500" indent="-571500">
              <a:buFontTx/>
              <a:buBlip>
                <a:blip r:embed="rId2"/>
              </a:buBlip>
              <a:defRPr baseline="0"/>
            </a:lvl1pPr>
          </a:lstStyle>
          <a:p>
            <a:r>
              <a:rPr lang="fr-FR" dirty="0"/>
              <a:t>DIAPO 2 COLONNES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85603A-C958-4B4F-8E07-3E92DAEFD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9DAC57DB-0D08-4C98-A7A9-A99D0DF4A6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2001" y="1476000"/>
            <a:ext cx="4914000" cy="4428000"/>
          </a:xfrm>
        </p:spPr>
        <p:txBody>
          <a:bodyPr/>
          <a:lstStyle>
            <a:lvl1pPr>
              <a:defRPr sz="2200" baseline="0"/>
            </a:lvl1pPr>
          </a:lstStyle>
          <a:p>
            <a:pPr lvl="0"/>
            <a:r>
              <a:rPr lang="fr-FR" dirty="0"/>
              <a:t>Contenu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E9126399-45DE-421D-913F-67D4814E376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98138" y="1471254"/>
            <a:ext cx="4914000" cy="4428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r-FR" dirty="0"/>
              <a:t>Contenu 2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B81287A-2C38-40D4-B1AF-150C83F069A1}"/>
              </a:ext>
            </a:extLst>
          </p:cNvPr>
          <p:cNvCxnSpPr>
            <a:cxnSpLocks/>
          </p:cNvCxnSpPr>
          <p:nvPr/>
        </p:nvCxnSpPr>
        <p:spPr>
          <a:xfrm>
            <a:off x="827797" y="1116942"/>
            <a:ext cx="10285403" cy="211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69" y="5749160"/>
            <a:ext cx="850163" cy="86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53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Bleu_tit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AAA8EB4-3756-4C90-A99E-D9500D19440C}"/>
              </a:ext>
            </a:extLst>
          </p:cNvPr>
          <p:cNvSpPr/>
          <p:nvPr/>
        </p:nvSpPr>
        <p:spPr>
          <a:xfrm>
            <a:off x="359091" y="287132"/>
            <a:ext cx="11473816" cy="41972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i="1" dirty="0"/>
          </a:p>
          <a:p>
            <a:pPr algn="ctr"/>
            <a:endParaRPr lang="fr-FR" i="1" dirty="0"/>
          </a:p>
          <a:p>
            <a:pPr algn="ctr"/>
            <a:r>
              <a:rPr lang="fr-FR" i="1" dirty="0"/>
              <a:t>Insérer une photo de votre choix sur ce cadre gris, sous les zones de textes,</a:t>
            </a:r>
            <a:br>
              <a:rPr lang="fr-FR" i="1" dirty="0"/>
            </a:br>
            <a:r>
              <a:rPr lang="fr-FR" i="1" u="sng" dirty="0"/>
              <a:t>en respectant les dimensions</a:t>
            </a:r>
          </a:p>
        </p:txBody>
      </p:sp>
      <p:sp>
        <p:nvSpPr>
          <p:cNvPr id="7" name="Shape_0">
            <a:extLst>
              <a:ext uri="{FF2B5EF4-FFF2-40B4-BE49-F238E27FC236}">
                <a16:creationId xmlns:a16="http://schemas.microsoft.com/office/drawing/2014/main" id="{0B7979F6-1BC2-4E8B-A0A3-CA8E3502F784}"/>
              </a:ext>
            </a:extLst>
          </p:cNvPr>
          <p:cNvSpPr/>
          <p:nvPr/>
        </p:nvSpPr>
        <p:spPr>
          <a:xfrm>
            <a:off x="359092" y="4484383"/>
            <a:ext cx="11473817" cy="2088001"/>
          </a:xfrm>
          <a:prstGeom prst="rect">
            <a:avLst/>
          </a:prstGeom>
          <a:solidFill>
            <a:schemeClr val="accent5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 dirty="0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76CD02-B679-450F-A73D-C511BB3236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600" y="2790000"/>
            <a:ext cx="10692000" cy="10152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DIAPO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7CED89-6A2F-4612-AB59-BA6AC50B1C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8546" y="3817475"/>
            <a:ext cx="9513937" cy="5226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sous-titres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8" y="5769740"/>
            <a:ext cx="3252223" cy="52730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970" y="4805330"/>
            <a:ext cx="1489699" cy="151036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66" y="6037483"/>
            <a:ext cx="278210" cy="27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17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Bleu_titre_sans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_0">
            <a:extLst>
              <a:ext uri="{FF2B5EF4-FFF2-40B4-BE49-F238E27FC236}">
                <a16:creationId xmlns:a16="http://schemas.microsoft.com/office/drawing/2014/main" id="{0B7979F6-1BC2-4E8B-A0A3-CA8E3502F784}"/>
              </a:ext>
            </a:extLst>
          </p:cNvPr>
          <p:cNvSpPr/>
          <p:nvPr/>
        </p:nvSpPr>
        <p:spPr>
          <a:xfrm>
            <a:off x="359092" y="285615"/>
            <a:ext cx="11473817" cy="6286770"/>
          </a:xfrm>
          <a:prstGeom prst="rect">
            <a:avLst/>
          </a:prstGeom>
          <a:solidFill>
            <a:schemeClr val="accent5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 dirty="0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76CD02-B679-450F-A73D-C511BB3236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0908" y="1827900"/>
            <a:ext cx="10692000" cy="10152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DIAPO TITRE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7CED89-6A2F-4612-AB59-BA6AC50B1C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39854" y="2864700"/>
            <a:ext cx="9513937" cy="11286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sous-titres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8" y="5769740"/>
            <a:ext cx="3252223" cy="52730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164" y="4452763"/>
            <a:ext cx="1837445" cy="186293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66" y="6037483"/>
            <a:ext cx="278210" cy="27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60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Bleu_Diapo_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_1">
            <a:extLst>
              <a:ext uri="{FF2B5EF4-FFF2-40B4-BE49-F238E27FC236}">
                <a16:creationId xmlns:a16="http://schemas.microsoft.com/office/drawing/2014/main" id="{31428A33-8D51-4F9E-9C20-4618F0B98261}"/>
              </a:ext>
            </a:extLst>
          </p:cNvPr>
          <p:cNvSpPr>
            <a:spLocks/>
          </p:cNvSpPr>
          <p:nvPr/>
        </p:nvSpPr>
        <p:spPr>
          <a:xfrm>
            <a:off x="359198" y="285762"/>
            <a:ext cx="11473817" cy="6286770"/>
          </a:xfrm>
          <a:prstGeom prst="rect">
            <a:avLst/>
          </a:prstGeom>
          <a:solidFill>
            <a:srgbClr val="008E96">
              <a:alpha val="14902"/>
            </a:srgbClr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58E3B10-CEC5-496B-B3E2-7821224AD9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27" y="591553"/>
            <a:ext cx="1168600" cy="99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66484C9-8B5B-4A83-B667-B967CAC9C84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212" y="599515"/>
            <a:ext cx="6919560" cy="598069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61D137C-D0B5-459E-8D0C-EEC8E023EE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7026" y="285467"/>
            <a:ext cx="9718590" cy="1285200"/>
          </a:xfrm>
        </p:spPr>
        <p:txBody>
          <a:bodyPr anchor="b"/>
          <a:lstStyle>
            <a:lvl1pPr marL="0" indent="0">
              <a:buFontTx/>
              <a:buNone/>
              <a:defRPr/>
            </a:lvl1pPr>
          </a:lstStyle>
          <a:p>
            <a:r>
              <a:rPr lang="fr-FR" dirty="0"/>
              <a:t>Diapo 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D397F-CF04-40A1-9B0A-1898F0ADD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7026" y="1885361"/>
            <a:ext cx="9146174" cy="4018638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85603A-C958-4B4F-8E07-3E92DAEFD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69" y="5749160"/>
            <a:ext cx="850163" cy="86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10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Bleu_Diapo_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_0">
            <a:extLst>
              <a:ext uri="{FF2B5EF4-FFF2-40B4-BE49-F238E27FC236}">
                <a16:creationId xmlns:a16="http://schemas.microsoft.com/office/drawing/2014/main" id="{0B7979F6-1BC2-4E8B-A0A3-CA8E3502F784}"/>
              </a:ext>
            </a:extLst>
          </p:cNvPr>
          <p:cNvSpPr/>
          <p:nvPr/>
        </p:nvSpPr>
        <p:spPr>
          <a:xfrm>
            <a:off x="359092" y="2778345"/>
            <a:ext cx="11473817" cy="3009600"/>
          </a:xfrm>
          <a:prstGeom prst="rect">
            <a:avLst/>
          </a:prstGeom>
          <a:solidFill>
            <a:schemeClr val="accent5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 dirty="0">
              <a:solidFill>
                <a:schemeClr val="bg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AEFC35B-A690-437E-9DBE-1C82A1418D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520" y="2520000"/>
            <a:ext cx="3995924" cy="3456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C76CD02-B679-450F-A73D-C511BB3236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598" y="3065340"/>
            <a:ext cx="8370679" cy="10152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DIAPO TETE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7CED89-6A2F-4612-AB59-BA6AC50B1C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8545" y="4095122"/>
            <a:ext cx="8370679" cy="1128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D427EE-B9CB-483A-B5CF-2F86322DAEF4}"/>
              </a:ext>
            </a:extLst>
          </p:cNvPr>
          <p:cNvSpPr/>
          <p:nvPr/>
        </p:nvSpPr>
        <p:spPr>
          <a:xfrm>
            <a:off x="359092" y="285615"/>
            <a:ext cx="11473816" cy="24927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Insérer une photo de votre choix sur ce cadre gris </a:t>
            </a:r>
            <a:r>
              <a:rPr lang="fr-FR" i="1" u="sng" dirty="0"/>
              <a:t>en respectant les dimensions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E43BCC4F-6628-49C7-A989-0EA131691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69" y="5749160"/>
            <a:ext cx="850163" cy="86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49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Rouge_titr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_0">
            <a:extLst>
              <a:ext uri="{FF2B5EF4-FFF2-40B4-BE49-F238E27FC236}">
                <a16:creationId xmlns:a16="http://schemas.microsoft.com/office/drawing/2014/main" id="{0B7979F6-1BC2-4E8B-A0A3-CA8E3502F784}"/>
              </a:ext>
            </a:extLst>
          </p:cNvPr>
          <p:cNvSpPr/>
          <p:nvPr/>
        </p:nvSpPr>
        <p:spPr>
          <a:xfrm>
            <a:off x="359092" y="2778345"/>
            <a:ext cx="11473817" cy="3794040"/>
          </a:xfrm>
          <a:prstGeom prst="rect">
            <a:avLst/>
          </a:prstGeom>
          <a:solidFill>
            <a:schemeClr val="accent6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 dirty="0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76CD02-B679-450F-A73D-C511BB3236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600" y="2789115"/>
            <a:ext cx="10692000" cy="10152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DIAPO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7CED89-6A2F-4612-AB59-BA6AC50B1C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8546" y="3818897"/>
            <a:ext cx="9513937" cy="1128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D427EE-B9CB-483A-B5CF-2F86322DAEF4}"/>
              </a:ext>
            </a:extLst>
          </p:cNvPr>
          <p:cNvSpPr/>
          <p:nvPr/>
        </p:nvSpPr>
        <p:spPr>
          <a:xfrm>
            <a:off x="359092" y="285615"/>
            <a:ext cx="11473816" cy="24927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Insérer une photo de votre choix sur ce cadre gris </a:t>
            </a:r>
            <a:r>
              <a:rPr lang="fr-FR" i="1" u="sng" dirty="0"/>
              <a:t>en respectant les dimensions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8" y="5769740"/>
            <a:ext cx="3252223" cy="52730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224" y="4452760"/>
            <a:ext cx="1837445" cy="186293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66" y="6037483"/>
            <a:ext cx="278210" cy="27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48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Rouge_Titre_et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1D137C-D0B5-459E-8D0C-EEC8E023EE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200" y="365125"/>
            <a:ext cx="10980000" cy="864000"/>
          </a:xfrm>
        </p:spPr>
        <p:txBody>
          <a:bodyPr/>
          <a:lstStyle>
            <a:lvl1pPr marL="571500" indent="-571500">
              <a:buFontTx/>
              <a:buBlip>
                <a:blip r:embed="rId2"/>
              </a:buBlip>
              <a:defRPr/>
            </a:lvl1pPr>
          </a:lstStyle>
          <a:p>
            <a:r>
              <a:rPr lang="fr-FR" dirty="0"/>
              <a:t>DIAPO TITRE &amp; CONTENU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D397F-CF04-40A1-9B0A-1898F0ADD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85603A-C958-4B4F-8E07-3E92DAEFD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BB4BA62-DD23-471E-AE07-0D1ADFF1370C}"/>
              </a:ext>
            </a:extLst>
          </p:cNvPr>
          <p:cNvCxnSpPr>
            <a:cxnSpLocks/>
          </p:cNvCxnSpPr>
          <p:nvPr/>
        </p:nvCxnSpPr>
        <p:spPr>
          <a:xfrm>
            <a:off x="827797" y="1116942"/>
            <a:ext cx="10285403" cy="211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69" y="5749160"/>
            <a:ext cx="850163" cy="86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48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Rouge_Contenu_et_band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1C3C4727-13F9-45C5-ADC5-FBD0D6D1D5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180" y="549940"/>
            <a:ext cx="739405" cy="6264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61D137C-D0B5-459E-8D0C-EEC8E023EE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4500" y="1203968"/>
            <a:ext cx="8473970" cy="86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 dirty="0"/>
              <a:t>DIAPO TITRE &amp; CONTENU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D397F-CF04-40A1-9B0A-1898F0ADD9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34500" y="2095595"/>
            <a:ext cx="8188272" cy="4428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fr-FR" dirty="0"/>
              <a:t>Modèle 2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85603A-C958-4B4F-8E07-3E92DAEFD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10D397-E3B0-403A-8791-15FFE5936878}"/>
              </a:ext>
            </a:extLst>
          </p:cNvPr>
          <p:cNvSpPr/>
          <p:nvPr/>
        </p:nvSpPr>
        <p:spPr>
          <a:xfrm>
            <a:off x="296644" y="0"/>
            <a:ext cx="295694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/>
              <a:t>Insérer une photo sur ce cadre gris, sous les zones de textes, en </a:t>
            </a:r>
            <a:r>
              <a:rPr lang="fr-FR" i="1" u="sng" dirty="0"/>
              <a:t>respectant les dimensions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69" y="5749160"/>
            <a:ext cx="850163" cy="86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3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Vert_Titre_et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1D137C-D0B5-459E-8D0C-EEC8E023EE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571500" indent="-571500">
              <a:buFontTx/>
              <a:buBlip>
                <a:blip r:embed="rId2"/>
              </a:buBlip>
              <a:defRPr/>
            </a:lvl1pPr>
          </a:lstStyle>
          <a:p>
            <a:r>
              <a:rPr lang="fr-FR" dirty="0"/>
              <a:t>DIAPO TITRE &amp; CONTENU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D397F-CF04-40A1-9B0A-1898F0ADD99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r>
              <a:rPr lang="fr-FR" dirty="0"/>
              <a:t>Modèle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85603A-C958-4B4F-8E07-3E92DAEFD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46D5FAF-6E15-414C-81A4-5493C47ED149}"/>
              </a:ext>
            </a:extLst>
          </p:cNvPr>
          <p:cNvCxnSpPr>
            <a:cxnSpLocks/>
          </p:cNvCxnSpPr>
          <p:nvPr/>
        </p:nvCxnSpPr>
        <p:spPr>
          <a:xfrm>
            <a:off x="827797" y="1116942"/>
            <a:ext cx="10285403" cy="211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69" y="5749160"/>
            <a:ext cx="850163" cy="86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87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Rouge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1D137C-D0B5-459E-8D0C-EEC8E023EE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200" y="365125"/>
            <a:ext cx="10980000" cy="864000"/>
          </a:xfrm>
        </p:spPr>
        <p:txBody>
          <a:bodyPr/>
          <a:lstStyle>
            <a:lvl1pPr marL="571500" indent="-571500">
              <a:buFontTx/>
              <a:buBlip>
                <a:blip r:embed="rId2"/>
              </a:buBlip>
              <a:defRPr/>
            </a:lvl1pPr>
          </a:lstStyle>
          <a:p>
            <a:r>
              <a:rPr lang="fr-FR" dirty="0"/>
              <a:t>DIAPO 2 COLONNES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85603A-C958-4B4F-8E07-3E92DAEFD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C666A00D-0B04-4B00-B652-540ABD2E48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2001" y="1476000"/>
            <a:ext cx="4914000" cy="4428000"/>
          </a:xfrm>
        </p:spPr>
        <p:txBody>
          <a:bodyPr/>
          <a:lstStyle>
            <a:lvl1pPr>
              <a:defRPr sz="2200"/>
            </a:lvl1pPr>
          </a:lstStyle>
          <a:p>
            <a:r>
              <a:rPr lang="fr-FR" dirty="0"/>
              <a:t>Contenu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5F749F66-23DA-4EA3-AE5E-208706C55DA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98138" y="1471254"/>
            <a:ext cx="4914000" cy="4428000"/>
          </a:xfrm>
        </p:spPr>
        <p:txBody>
          <a:bodyPr/>
          <a:lstStyle>
            <a:lvl1pPr>
              <a:defRPr sz="2200"/>
            </a:lvl1pPr>
          </a:lstStyle>
          <a:p>
            <a:r>
              <a:rPr lang="fr-FR" dirty="0"/>
              <a:t>Contenu 2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70B0AAF-1860-49D0-8337-89979F5FE2C8}"/>
              </a:ext>
            </a:extLst>
          </p:cNvPr>
          <p:cNvCxnSpPr>
            <a:cxnSpLocks/>
          </p:cNvCxnSpPr>
          <p:nvPr/>
        </p:nvCxnSpPr>
        <p:spPr>
          <a:xfrm>
            <a:off x="827797" y="1116942"/>
            <a:ext cx="10285403" cy="211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69" y="5749160"/>
            <a:ext cx="850163" cy="86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5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Rouge_tit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AAA8EB4-3756-4C90-A99E-D9500D19440C}"/>
              </a:ext>
            </a:extLst>
          </p:cNvPr>
          <p:cNvSpPr/>
          <p:nvPr/>
        </p:nvSpPr>
        <p:spPr>
          <a:xfrm>
            <a:off x="359091" y="287132"/>
            <a:ext cx="11473816" cy="41972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i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i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Insérer une photo de votre choix sur ce cadre gris, sous les zones de textes,</a:t>
            </a:r>
            <a:br>
              <a:rPr lang="fr-FR" i="1" dirty="0"/>
            </a:br>
            <a:r>
              <a:rPr lang="fr-FR" i="1" u="sng" dirty="0"/>
              <a:t>en respectant les dimensions</a:t>
            </a:r>
          </a:p>
          <a:p>
            <a:pPr algn="ctr"/>
            <a:endParaRPr lang="fr-FR" i="1" dirty="0"/>
          </a:p>
        </p:txBody>
      </p:sp>
      <p:sp>
        <p:nvSpPr>
          <p:cNvPr id="7" name="Shape_0">
            <a:extLst>
              <a:ext uri="{FF2B5EF4-FFF2-40B4-BE49-F238E27FC236}">
                <a16:creationId xmlns:a16="http://schemas.microsoft.com/office/drawing/2014/main" id="{0B7979F6-1BC2-4E8B-A0A3-CA8E3502F784}"/>
              </a:ext>
            </a:extLst>
          </p:cNvPr>
          <p:cNvSpPr/>
          <p:nvPr/>
        </p:nvSpPr>
        <p:spPr>
          <a:xfrm>
            <a:off x="359092" y="4484383"/>
            <a:ext cx="11473817" cy="2088001"/>
          </a:xfrm>
          <a:prstGeom prst="rect">
            <a:avLst/>
          </a:prstGeom>
          <a:solidFill>
            <a:srgbClr val="E94F2D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 dirty="0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76CD02-B679-450F-A73D-C511BB3236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600" y="2790000"/>
            <a:ext cx="10692000" cy="10152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DIAPO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7CED89-6A2F-4612-AB59-BA6AC50B1C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8546" y="3817475"/>
            <a:ext cx="9513937" cy="5226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sous-titres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8" y="5769740"/>
            <a:ext cx="3252223" cy="52730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970" y="4805330"/>
            <a:ext cx="1489699" cy="151036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66" y="6037483"/>
            <a:ext cx="278210" cy="27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94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Rouge_titre_sans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_0">
            <a:extLst>
              <a:ext uri="{FF2B5EF4-FFF2-40B4-BE49-F238E27FC236}">
                <a16:creationId xmlns:a16="http://schemas.microsoft.com/office/drawing/2014/main" id="{0B7979F6-1BC2-4E8B-A0A3-CA8E3502F784}"/>
              </a:ext>
            </a:extLst>
          </p:cNvPr>
          <p:cNvSpPr/>
          <p:nvPr/>
        </p:nvSpPr>
        <p:spPr>
          <a:xfrm>
            <a:off x="359091" y="285615"/>
            <a:ext cx="11473817" cy="6286770"/>
          </a:xfrm>
          <a:prstGeom prst="rect">
            <a:avLst/>
          </a:prstGeom>
          <a:solidFill>
            <a:schemeClr val="accent6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 dirty="0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76CD02-B679-450F-A73D-C511BB3236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0908" y="1827900"/>
            <a:ext cx="10692000" cy="10152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DIAPO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7CED89-6A2F-4612-AB59-BA6AC50B1C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39854" y="2864700"/>
            <a:ext cx="9513937" cy="1128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sous-titres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8" y="5769740"/>
            <a:ext cx="3252223" cy="52730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164" y="4452763"/>
            <a:ext cx="1837445" cy="186293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66" y="6037483"/>
            <a:ext cx="278210" cy="27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6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Rouge_Diapo_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_1">
            <a:extLst>
              <a:ext uri="{FF2B5EF4-FFF2-40B4-BE49-F238E27FC236}">
                <a16:creationId xmlns:a16="http://schemas.microsoft.com/office/drawing/2014/main" id="{31428A33-8D51-4F9E-9C20-4618F0B98261}"/>
              </a:ext>
            </a:extLst>
          </p:cNvPr>
          <p:cNvSpPr>
            <a:spLocks/>
          </p:cNvSpPr>
          <p:nvPr/>
        </p:nvSpPr>
        <p:spPr>
          <a:xfrm>
            <a:off x="359198" y="285762"/>
            <a:ext cx="11473817" cy="6286770"/>
          </a:xfrm>
          <a:prstGeom prst="rect">
            <a:avLst/>
          </a:prstGeom>
          <a:solidFill>
            <a:srgbClr val="E94F2D">
              <a:alpha val="14902"/>
            </a:srgbClr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5F6E7F5-6958-4C1D-B44C-98DA66658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987" y="601942"/>
            <a:ext cx="6925656" cy="598069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A15E881-C9C9-4933-9F29-E11F5218AE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27" y="587594"/>
            <a:ext cx="1168611" cy="990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61D137C-D0B5-459E-8D0C-EEC8E023EE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7026" y="285467"/>
            <a:ext cx="9718590" cy="1285200"/>
          </a:xfrm>
        </p:spPr>
        <p:txBody>
          <a:bodyPr anchor="b"/>
          <a:lstStyle>
            <a:lvl1pPr marL="0" indent="0">
              <a:buFontTx/>
              <a:buNone/>
              <a:defRPr/>
            </a:lvl1pPr>
          </a:lstStyle>
          <a:p>
            <a:r>
              <a:rPr lang="fr-FR" dirty="0"/>
              <a:t>Diapo 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D397F-CF04-40A1-9B0A-1898F0ADD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7026" y="1885361"/>
            <a:ext cx="9146174" cy="4018638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6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85603A-C958-4B4F-8E07-3E92DAEFD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69" y="5749160"/>
            <a:ext cx="850163" cy="86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0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Rouge_Diapo_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_0">
            <a:extLst>
              <a:ext uri="{FF2B5EF4-FFF2-40B4-BE49-F238E27FC236}">
                <a16:creationId xmlns:a16="http://schemas.microsoft.com/office/drawing/2014/main" id="{0B7979F6-1BC2-4E8B-A0A3-CA8E3502F784}"/>
              </a:ext>
            </a:extLst>
          </p:cNvPr>
          <p:cNvSpPr/>
          <p:nvPr/>
        </p:nvSpPr>
        <p:spPr>
          <a:xfrm>
            <a:off x="359092" y="2778345"/>
            <a:ext cx="11473817" cy="3009600"/>
          </a:xfrm>
          <a:prstGeom prst="rect">
            <a:avLst/>
          </a:prstGeom>
          <a:solidFill>
            <a:schemeClr val="accent6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FE7E795-60C5-4FAE-A93A-1C3D1337E1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18" y="2520000"/>
            <a:ext cx="3995924" cy="3456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C76CD02-B679-450F-A73D-C511BB3236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598" y="3065340"/>
            <a:ext cx="8370679" cy="10152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DIAPO TETE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7CED89-6A2F-4612-AB59-BA6AC50B1C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8545" y="4095122"/>
            <a:ext cx="8370679" cy="1128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D427EE-B9CB-483A-B5CF-2F86322DAEF4}"/>
              </a:ext>
            </a:extLst>
          </p:cNvPr>
          <p:cNvSpPr/>
          <p:nvPr/>
        </p:nvSpPr>
        <p:spPr>
          <a:xfrm>
            <a:off x="359092" y="285615"/>
            <a:ext cx="11473816" cy="24927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/>
              <a:t>Insérer une photo sur ce cadre gris, sous les zones de textes, </a:t>
            </a:r>
            <a:r>
              <a:rPr lang="fr-FR" i="1" u="sng" dirty="0"/>
              <a:t>en respectant les dimensions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E43BCC4F-6628-49C7-A989-0EA131691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69" y="5749160"/>
            <a:ext cx="850163" cy="86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44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Brun_titr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_0">
            <a:extLst>
              <a:ext uri="{FF2B5EF4-FFF2-40B4-BE49-F238E27FC236}">
                <a16:creationId xmlns:a16="http://schemas.microsoft.com/office/drawing/2014/main" id="{0B7979F6-1BC2-4E8B-A0A3-CA8E3502F784}"/>
              </a:ext>
            </a:extLst>
          </p:cNvPr>
          <p:cNvSpPr/>
          <p:nvPr/>
        </p:nvSpPr>
        <p:spPr>
          <a:xfrm>
            <a:off x="359092" y="2778345"/>
            <a:ext cx="11473817" cy="3794040"/>
          </a:xfrm>
          <a:prstGeom prst="rect">
            <a:avLst/>
          </a:prstGeom>
          <a:solidFill>
            <a:schemeClr val="accent2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 dirty="0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76CD02-B679-450F-A73D-C511BB3236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600" y="2789115"/>
            <a:ext cx="10692000" cy="10152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DIAPO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7CED89-6A2F-4612-AB59-BA6AC50B1C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8546" y="3818897"/>
            <a:ext cx="9513937" cy="1128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D427EE-B9CB-483A-B5CF-2F86322DAEF4}"/>
              </a:ext>
            </a:extLst>
          </p:cNvPr>
          <p:cNvSpPr/>
          <p:nvPr/>
        </p:nvSpPr>
        <p:spPr>
          <a:xfrm>
            <a:off x="359092" y="285615"/>
            <a:ext cx="11473816" cy="24927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Insérer une photo de votre choix sur ce cadre gris </a:t>
            </a:r>
            <a:r>
              <a:rPr lang="fr-FR" i="1" u="sng" dirty="0"/>
              <a:t>en respectant les dimensions</a:t>
            </a:r>
          </a:p>
          <a:p>
            <a:pPr algn="l"/>
            <a:endParaRPr lang="fr-FR" i="1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8" y="5769740"/>
            <a:ext cx="3252223" cy="52730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224" y="4452760"/>
            <a:ext cx="1837445" cy="186293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66" y="6037483"/>
            <a:ext cx="278210" cy="27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283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Brun_Titre_et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1D137C-D0B5-459E-8D0C-EEC8E023EE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571500" indent="-571500">
              <a:buFontTx/>
              <a:buBlip>
                <a:blip r:embed="rId2"/>
              </a:buBlip>
              <a:defRPr/>
            </a:lvl1pPr>
          </a:lstStyle>
          <a:p>
            <a:r>
              <a:rPr lang="fr-FR" dirty="0"/>
              <a:t>DIAPO TITRE &amp; CONTENU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D397F-CF04-40A1-9B0A-1898F0ADD99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r>
              <a:rPr lang="fr-FR" dirty="0"/>
              <a:t>Modèle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85603A-C958-4B4F-8E07-3E92DAEFD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8349C2E-CCFB-4F2D-BA5B-42072C59FF07}"/>
              </a:ext>
            </a:extLst>
          </p:cNvPr>
          <p:cNvCxnSpPr>
            <a:cxnSpLocks/>
          </p:cNvCxnSpPr>
          <p:nvPr/>
        </p:nvCxnSpPr>
        <p:spPr>
          <a:xfrm>
            <a:off x="827797" y="1116942"/>
            <a:ext cx="10285403" cy="211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69" y="5749160"/>
            <a:ext cx="850163" cy="86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298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Brun_contenu_et_band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1D137C-D0B5-459E-8D0C-EEC8E023EE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4500" y="1203968"/>
            <a:ext cx="8473970" cy="86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 dirty="0"/>
              <a:t>DIAPO TITRE &amp; CONTENU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D397F-CF04-40A1-9B0A-1898F0ADD9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34500" y="2095595"/>
            <a:ext cx="8188272" cy="4428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fr-FR" dirty="0"/>
              <a:t>Modèle 2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85603A-C958-4B4F-8E07-3E92DAEFD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7295759-8F68-4E40-B8F7-927837AA82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016" y="551500"/>
            <a:ext cx="734569" cy="6248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E67E0D7-42DE-404D-A12A-3044C9E1E52B}"/>
              </a:ext>
            </a:extLst>
          </p:cNvPr>
          <p:cNvSpPr/>
          <p:nvPr/>
        </p:nvSpPr>
        <p:spPr>
          <a:xfrm>
            <a:off x="296644" y="0"/>
            <a:ext cx="295694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/>
              <a:t>Insérer une photo de votre choix sur ce cadre gris </a:t>
            </a:r>
            <a:r>
              <a:rPr lang="fr-FR" i="1" u="sng" dirty="0"/>
              <a:t>en respectant les dimensions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69" y="5749160"/>
            <a:ext cx="850163" cy="86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72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Brun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1D137C-D0B5-459E-8D0C-EEC8E023EE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571500" indent="-571500">
              <a:buFontTx/>
              <a:buBlip>
                <a:blip r:embed="rId2"/>
              </a:buBlip>
              <a:defRPr/>
            </a:lvl1pPr>
          </a:lstStyle>
          <a:p>
            <a:r>
              <a:rPr lang="fr-FR" dirty="0"/>
              <a:t>DIAPO 2 COLONNES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85603A-C958-4B4F-8E07-3E92DAEFD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EACD1DEB-D12F-4877-BBA6-7A1375B1CF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2001" y="1476000"/>
            <a:ext cx="4914000" cy="4428000"/>
          </a:xfrm>
        </p:spPr>
        <p:txBody>
          <a:bodyPr/>
          <a:lstStyle>
            <a:lvl1pPr>
              <a:defRPr sz="2200"/>
            </a:lvl1pPr>
          </a:lstStyle>
          <a:p>
            <a:r>
              <a:rPr lang="fr-FR" dirty="0"/>
              <a:t>Contenu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1298F75B-D23E-4B77-9B4A-0014A38286D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98138" y="1471254"/>
            <a:ext cx="4914000" cy="4428000"/>
          </a:xfrm>
        </p:spPr>
        <p:txBody>
          <a:bodyPr/>
          <a:lstStyle>
            <a:lvl1pPr>
              <a:defRPr sz="2200"/>
            </a:lvl1pPr>
          </a:lstStyle>
          <a:p>
            <a:r>
              <a:rPr lang="fr-FR" dirty="0"/>
              <a:t>Contenu 2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5783D90-DC67-461E-AD8A-9D6DA2F09768}"/>
              </a:ext>
            </a:extLst>
          </p:cNvPr>
          <p:cNvCxnSpPr>
            <a:cxnSpLocks/>
          </p:cNvCxnSpPr>
          <p:nvPr/>
        </p:nvCxnSpPr>
        <p:spPr>
          <a:xfrm>
            <a:off x="827797" y="1116942"/>
            <a:ext cx="10285403" cy="211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69" y="5749160"/>
            <a:ext cx="850163" cy="86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10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Brun_tit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AAA8EB4-3756-4C90-A99E-D9500D19440C}"/>
              </a:ext>
            </a:extLst>
          </p:cNvPr>
          <p:cNvSpPr/>
          <p:nvPr/>
        </p:nvSpPr>
        <p:spPr>
          <a:xfrm>
            <a:off x="359091" y="287132"/>
            <a:ext cx="11473816" cy="41972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i="1" dirty="0"/>
          </a:p>
          <a:p>
            <a:pPr algn="ctr"/>
            <a:endParaRPr lang="fr-FR" i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Insérer une photo de votre choix sur ce cadre gris, sous les zones de textes,</a:t>
            </a:r>
            <a:br>
              <a:rPr lang="fr-FR" i="1" dirty="0"/>
            </a:br>
            <a:r>
              <a:rPr lang="fr-FR" i="1" u="sng" dirty="0"/>
              <a:t>en respectant les dimensions</a:t>
            </a:r>
          </a:p>
          <a:p>
            <a:pPr algn="ctr"/>
            <a:endParaRPr lang="fr-FR" i="1" dirty="0"/>
          </a:p>
        </p:txBody>
      </p:sp>
      <p:sp>
        <p:nvSpPr>
          <p:cNvPr id="7" name="Shape_0">
            <a:extLst>
              <a:ext uri="{FF2B5EF4-FFF2-40B4-BE49-F238E27FC236}">
                <a16:creationId xmlns:a16="http://schemas.microsoft.com/office/drawing/2014/main" id="{0B7979F6-1BC2-4E8B-A0A3-CA8E3502F784}"/>
              </a:ext>
            </a:extLst>
          </p:cNvPr>
          <p:cNvSpPr/>
          <p:nvPr/>
        </p:nvSpPr>
        <p:spPr>
          <a:xfrm>
            <a:off x="359092" y="4484383"/>
            <a:ext cx="11473817" cy="2088001"/>
          </a:xfrm>
          <a:prstGeom prst="rect">
            <a:avLst/>
          </a:prstGeom>
          <a:solidFill>
            <a:srgbClr val="BA834B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 dirty="0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76CD02-B679-450F-A73D-C511BB3236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600" y="2790000"/>
            <a:ext cx="10692000" cy="10152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DIAPO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7CED89-6A2F-4612-AB59-BA6AC50B1C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8546" y="3817475"/>
            <a:ext cx="9513937" cy="5226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sous-titres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8" y="5769740"/>
            <a:ext cx="3252223" cy="52730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970" y="4805330"/>
            <a:ext cx="1489699" cy="151036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66" y="6037483"/>
            <a:ext cx="278210" cy="27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1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ntenu_et_band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B8C0B89-073F-4965-A41D-C1C64348A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179" y="550719"/>
            <a:ext cx="739406" cy="6264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61D137C-D0B5-459E-8D0C-EEC8E023EE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4500" y="1203968"/>
            <a:ext cx="8473970" cy="86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 dirty="0"/>
              <a:t>DIAPO TITRE &amp; CONTENU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D397F-CF04-40A1-9B0A-1898F0ADD9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34500" y="2095595"/>
            <a:ext cx="8188272" cy="4428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fr-FR" dirty="0"/>
              <a:t>Modèle 2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85603A-C958-4B4F-8E07-3E92DAEFD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C36510-72AD-4853-ABAE-B8CFBEBA4820}"/>
              </a:ext>
            </a:extLst>
          </p:cNvPr>
          <p:cNvSpPr/>
          <p:nvPr/>
        </p:nvSpPr>
        <p:spPr>
          <a:xfrm>
            <a:off x="296644" y="0"/>
            <a:ext cx="295694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/>
              <a:t>Insérer une photo de votre choix sur ce cadre gris </a:t>
            </a:r>
            <a:r>
              <a:rPr lang="fr-FR" i="1" u="sng" dirty="0"/>
              <a:t>en respectant les dimensions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69" y="5749160"/>
            <a:ext cx="850163" cy="86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61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Brun_titre_sans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_0">
            <a:extLst>
              <a:ext uri="{FF2B5EF4-FFF2-40B4-BE49-F238E27FC236}">
                <a16:creationId xmlns:a16="http://schemas.microsoft.com/office/drawing/2014/main" id="{0B7979F6-1BC2-4E8B-A0A3-CA8E3502F784}"/>
              </a:ext>
            </a:extLst>
          </p:cNvPr>
          <p:cNvSpPr/>
          <p:nvPr/>
        </p:nvSpPr>
        <p:spPr>
          <a:xfrm>
            <a:off x="359091" y="285615"/>
            <a:ext cx="11473817" cy="6286770"/>
          </a:xfrm>
          <a:prstGeom prst="rect">
            <a:avLst/>
          </a:prstGeom>
          <a:solidFill>
            <a:schemeClr val="accent2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 dirty="0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76CD02-B679-450F-A73D-C511BB3236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0908" y="1827900"/>
            <a:ext cx="10692000" cy="10152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DIAPO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7CED89-6A2F-4612-AB59-BA6AC50B1C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39854" y="2864700"/>
            <a:ext cx="9513937" cy="1128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sous-titres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8" y="5769740"/>
            <a:ext cx="3252223" cy="52730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164" y="4452763"/>
            <a:ext cx="1837445" cy="186293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66" y="6037483"/>
            <a:ext cx="278210" cy="27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4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Brun_Diapo_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_1">
            <a:extLst>
              <a:ext uri="{FF2B5EF4-FFF2-40B4-BE49-F238E27FC236}">
                <a16:creationId xmlns:a16="http://schemas.microsoft.com/office/drawing/2014/main" id="{31428A33-8D51-4F9E-9C20-4618F0B98261}"/>
              </a:ext>
            </a:extLst>
          </p:cNvPr>
          <p:cNvSpPr>
            <a:spLocks/>
          </p:cNvSpPr>
          <p:nvPr/>
        </p:nvSpPr>
        <p:spPr>
          <a:xfrm>
            <a:off x="359198" y="285762"/>
            <a:ext cx="11473817" cy="6286770"/>
          </a:xfrm>
          <a:prstGeom prst="rect">
            <a:avLst/>
          </a:prstGeom>
          <a:solidFill>
            <a:srgbClr val="BA834B">
              <a:alpha val="25000"/>
            </a:srgbClr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4070223-FE77-40B8-9087-8189D5FE47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000" y="878410"/>
            <a:ext cx="6223000" cy="52705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61D137C-D0B5-459E-8D0C-EEC8E023EE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7026" y="285467"/>
            <a:ext cx="9718590" cy="1285200"/>
          </a:xfrm>
        </p:spPr>
        <p:txBody>
          <a:bodyPr anchor="b"/>
          <a:lstStyle>
            <a:lvl1pPr marL="0" indent="0">
              <a:buFontTx/>
              <a:buNone/>
              <a:defRPr/>
            </a:lvl1pPr>
          </a:lstStyle>
          <a:p>
            <a:r>
              <a:rPr lang="fr-FR" dirty="0"/>
              <a:t>Diapo 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D397F-CF04-40A1-9B0A-1898F0ADD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7026" y="1885361"/>
            <a:ext cx="9146174" cy="4018638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85603A-C958-4B4F-8E07-3E92DAEFD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3CF73ED-89AF-4EE1-BA09-2A65FF182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49" y="592871"/>
            <a:ext cx="1171579" cy="98978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69" y="5749160"/>
            <a:ext cx="850163" cy="86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358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Brun_Diapo_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_0">
            <a:extLst>
              <a:ext uri="{FF2B5EF4-FFF2-40B4-BE49-F238E27FC236}">
                <a16:creationId xmlns:a16="http://schemas.microsoft.com/office/drawing/2014/main" id="{0B7979F6-1BC2-4E8B-A0A3-CA8E3502F784}"/>
              </a:ext>
            </a:extLst>
          </p:cNvPr>
          <p:cNvSpPr/>
          <p:nvPr/>
        </p:nvSpPr>
        <p:spPr>
          <a:xfrm>
            <a:off x="359092" y="2778345"/>
            <a:ext cx="11473817" cy="3009600"/>
          </a:xfrm>
          <a:prstGeom prst="rect">
            <a:avLst/>
          </a:prstGeom>
          <a:solidFill>
            <a:schemeClr val="accent2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 dirty="0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76CD02-B679-450F-A73D-C511BB3236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598" y="3065340"/>
            <a:ext cx="8370679" cy="10152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DIAPO TETE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7CED89-6A2F-4612-AB59-BA6AC50B1C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8545" y="4095122"/>
            <a:ext cx="8370679" cy="1128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D427EE-B9CB-483A-B5CF-2F86322DAEF4}"/>
              </a:ext>
            </a:extLst>
          </p:cNvPr>
          <p:cNvSpPr/>
          <p:nvPr/>
        </p:nvSpPr>
        <p:spPr>
          <a:xfrm>
            <a:off x="359092" y="285615"/>
            <a:ext cx="11473816" cy="24927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Insérer une photo de votre choix sur ce cadre gris </a:t>
            </a:r>
            <a:r>
              <a:rPr lang="fr-FR" i="1" u="sng" dirty="0"/>
              <a:t>en respectant les dimensions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E43BCC4F-6628-49C7-A989-0EA131691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 descr="Une image contenant texte, hache, graphiques vectoriels&#10;&#10;Description générée automatiquement">
            <a:extLst>
              <a:ext uri="{FF2B5EF4-FFF2-40B4-BE49-F238E27FC236}">
                <a16:creationId xmlns:a16="http://schemas.microsoft.com/office/drawing/2014/main" id="{08A6FB6F-E48A-4C76-AD7A-BD66D29DB2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0" y="2564670"/>
            <a:ext cx="3993369" cy="3456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69" y="5749160"/>
            <a:ext cx="850163" cy="86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852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Brun_Diapo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_0">
            <a:extLst>
              <a:ext uri="{FF2B5EF4-FFF2-40B4-BE49-F238E27FC236}">
                <a16:creationId xmlns:a16="http://schemas.microsoft.com/office/drawing/2014/main" id="{0B7979F6-1BC2-4E8B-A0A3-CA8E3502F784}"/>
              </a:ext>
            </a:extLst>
          </p:cNvPr>
          <p:cNvSpPr/>
          <p:nvPr/>
        </p:nvSpPr>
        <p:spPr>
          <a:xfrm>
            <a:off x="359198" y="285762"/>
            <a:ext cx="11473817" cy="6286770"/>
          </a:xfrm>
          <a:prstGeom prst="rect">
            <a:avLst/>
          </a:prstGeom>
          <a:solidFill>
            <a:schemeClr val="accent2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8" y="5769740"/>
            <a:ext cx="3252223" cy="52730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164" y="4452763"/>
            <a:ext cx="1837445" cy="18629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66" y="6037483"/>
            <a:ext cx="278210" cy="27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889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Diapo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B2869B-DA9E-4EF7-BF3D-B7D0D0E85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446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ert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1D137C-D0B5-459E-8D0C-EEC8E023EE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571500" indent="-571500">
              <a:buFontTx/>
              <a:buBlip>
                <a:blip r:embed="rId2"/>
              </a:buBlip>
              <a:defRPr/>
            </a:lvl1pPr>
          </a:lstStyle>
          <a:p>
            <a:r>
              <a:rPr lang="fr-FR" dirty="0"/>
              <a:t>DIAPO 2 COLONNES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D397F-CF04-40A1-9B0A-1898F0ADD9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2001" y="1476000"/>
            <a:ext cx="4914000" cy="4428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fr-FR" dirty="0"/>
              <a:t>Contenu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85603A-C958-4B4F-8E07-3E92DAEFD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56B330C-B04C-4CAF-810C-14B032CC560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98138" y="1471254"/>
            <a:ext cx="4914000" cy="4428000"/>
          </a:xfrm>
        </p:spPr>
        <p:txBody>
          <a:bodyPr/>
          <a:lstStyle>
            <a:lvl1pPr>
              <a:defRPr sz="2200"/>
            </a:lvl1pPr>
          </a:lstStyle>
          <a:p>
            <a:r>
              <a:rPr lang="fr-FR" dirty="0"/>
              <a:t>Contenu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A08483F-D378-4D94-94CC-9AEBFD5034F0}"/>
              </a:ext>
            </a:extLst>
          </p:cNvPr>
          <p:cNvCxnSpPr>
            <a:cxnSpLocks/>
          </p:cNvCxnSpPr>
          <p:nvPr/>
        </p:nvCxnSpPr>
        <p:spPr>
          <a:xfrm>
            <a:off x="827797" y="1116942"/>
            <a:ext cx="10285403" cy="211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69" y="5755466"/>
            <a:ext cx="850163" cy="86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0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Vert_tit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AAA8EB4-3756-4C90-A99E-D9500D19440C}"/>
              </a:ext>
            </a:extLst>
          </p:cNvPr>
          <p:cNvSpPr/>
          <p:nvPr/>
        </p:nvSpPr>
        <p:spPr>
          <a:xfrm>
            <a:off x="359091" y="287132"/>
            <a:ext cx="11473816" cy="41972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i="1" dirty="0"/>
          </a:p>
          <a:p>
            <a:pPr algn="ctr"/>
            <a:endParaRPr lang="fr-FR" i="1" dirty="0"/>
          </a:p>
          <a:p>
            <a:pPr algn="ctr"/>
            <a:r>
              <a:rPr lang="fr-FR" i="1" dirty="0"/>
              <a:t>Insérer une photo de votre choix sur ce cadre gris, sous les zones de textes,</a:t>
            </a:r>
            <a:br>
              <a:rPr lang="fr-FR" i="1" dirty="0"/>
            </a:br>
            <a:r>
              <a:rPr lang="fr-FR" i="1" u="sng" dirty="0"/>
              <a:t>en respectant les dimensions</a:t>
            </a:r>
          </a:p>
        </p:txBody>
      </p:sp>
      <p:sp>
        <p:nvSpPr>
          <p:cNvPr id="7" name="Shape_0">
            <a:extLst>
              <a:ext uri="{FF2B5EF4-FFF2-40B4-BE49-F238E27FC236}">
                <a16:creationId xmlns:a16="http://schemas.microsoft.com/office/drawing/2014/main" id="{0B7979F6-1BC2-4E8B-A0A3-CA8E3502F784}"/>
              </a:ext>
            </a:extLst>
          </p:cNvPr>
          <p:cNvSpPr/>
          <p:nvPr/>
        </p:nvSpPr>
        <p:spPr>
          <a:xfrm>
            <a:off x="359092" y="4484383"/>
            <a:ext cx="11473817" cy="2088001"/>
          </a:xfrm>
          <a:prstGeom prst="rect">
            <a:avLst/>
          </a:prstGeom>
          <a:solidFill>
            <a:schemeClr val="accent1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 dirty="0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76CD02-B679-450F-A73D-C511BB3236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600" y="2790000"/>
            <a:ext cx="10692000" cy="1015200"/>
          </a:xfrm>
        </p:spPr>
        <p:txBody>
          <a:bodyPr anchor="b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DIAPO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7CED89-6A2F-4612-AB59-BA6AC50B1C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8546" y="3817475"/>
            <a:ext cx="9513937" cy="5226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sous-titres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8" y="5769740"/>
            <a:ext cx="3252223" cy="52730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970" y="4805330"/>
            <a:ext cx="1489699" cy="151036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66" y="6037483"/>
            <a:ext cx="278210" cy="27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7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Vert_titre_3_sans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_0">
            <a:extLst>
              <a:ext uri="{FF2B5EF4-FFF2-40B4-BE49-F238E27FC236}">
                <a16:creationId xmlns:a16="http://schemas.microsoft.com/office/drawing/2014/main" id="{0B7979F6-1BC2-4E8B-A0A3-CA8E3502F784}"/>
              </a:ext>
            </a:extLst>
          </p:cNvPr>
          <p:cNvSpPr/>
          <p:nvPr/>
        </p:nvSpPr>
        <p:spPr>
          <a:xfrm>
            <a:off x="359092" y="285615"/>
            <a:ext cx="11473817" cy="6286770"/>
          </a:xfrm>
          <a:prstGeom prst="rect">
            <a:avLst/>
          </a:prstGeom>
          <a:solidFill>
            <a:schemeClr val="accent1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 dirty="0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76CD02-B679-450F-A73D-C511BB3236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0908" y="1827900"/>
            <a:ext cx="10692000" cy="10152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DIAPO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7CED89-6A2F-4612-AB59-BA6AC50B1C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39854" y="2864700"/>
            <a:ext cx="9513937" cy="11286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sous-titres </a:t>
            </a:r>
          </a:p>
          <a:p>
            <a:r>
              <a:rPr lang="fr-FR" dirty="0"/>
              <a:t>(sans photo)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8" y="5769740"/>
            <a:ext cx="3252223" cy="52730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164" y="4452763"/>
            <a:ext cx="1837445" cy="186293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66" y="6037483"/>
            <a:ext cx="278210" cy="27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98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Vert_Diapo_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_1">
            <a:extLst>
              <a:ext uri="{FF2B5EF4-FFF2-40B4-BE49-F238E27FC236}">
                <a16:creationId xmlns:a16="http://schemas.microsoft.com/office/drawing/2014/main" id="{31428A33-8D51-4F9E-9C20-4618F0B98261}"/>
              </a:ext>
            </a:extLst>
          </p:cNvPr>
          <p:cNvSpPr>
            <a:spLocks/>
          </p:cNvSpPr>
          <p:nvPr/>
        </p:nvSpPr>
        <p:spPr>
          <a:xfrm>
            <a:off x="359198" y="285762"/>
            <a:ext cx="11473817" cy="6286770"/>
          </a:xfrm>
          <a:prstGeom prst="rect">
            <a:avLst/>
          </a:prstGeom>
          <a:solidFill>
            <a:srgbClr val="80BA27">
              <a:alpha val="14902"/>
            </a:srgbClr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9E05A99-E245-4256-8146-F8B249D913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459" y="612826"/>
            <a:ext cx="6925656" cy="598069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B7C0B7A-AD0B-4457-AEFF-49EF6693F1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27" y="587594"/>
            <a:ext cx="1168611" cy="990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61D137C-D0B5-459E-8D0C-EEC8E023EE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7026" y="285467"/>
            <a:ext cx="9718590" cy="1285200"/>
          </a:xfrm>
        </p:spPr>
        <p:txBody>
          <a:bodyPr anchor="b"/>
          <a:lstStyle>
            <a:lvl1pPr marL="0" indent="0">
              <a:buFontTx/>
              <a:buNone/>
              <a:defRPr/>
            </a:lvl1pPr>
          </a:lstStyle>
          <a:p>
            <a:r>
              <a:rPr lang="fr-FR" dirty="0"/>
              <a:t>Diapo 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D397F-CF04-40A1-9B0A-1898F0ADD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7026" y="1885361"/>
            <a:ext cx="9146174" cy="4018638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85603A-C958-4B4F-8E07-3E92DAEFD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69" y="5749160"/>
            <a:ext cx="850163" cy="86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9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Vert_Diapo_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_0">
            <a:extLst>
              <a:ext uri="{FF2B5EF4-FFF2-40B4-BE49-F238E27FC236}">
                <a16:creationId xmlns:a16="http://schemas.microsoft.com/office/drawing/2014/main" id="{0B7979F6-1BC2-4E8B-A0A3-CA8E3502F784}"/>
              </a:ext>
            </a:extLst>
          </p:cNvPr>
          <p:cNvSpPr/>
          <p:nvPr/>
        </p:nvSpPr>
        <p:spPr>
          <a:xfrm>
            <a:off x="359092" y="2778345"/>
            <a:ext cx="11473817" cy="3009600"/>
          </a:xfrm>
          <a:prstGeom prst="rect">
            <a:avLst/>
          </a:prstGeom>
          <a:solidFill>
            <a:schemeClr val="accent1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 dirty="0">
              <a:solidFill>
                <a:schemeClr val="bg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EE6C052-EB4F-4086-9F85-BCBF666F5B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18" y="2520000"/>
            <a:ext cx="3995924" cy="3456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C76CD02-B679-450F-A73D-C511BB3236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598" y="3065340"/>
            <a:ext cx="8370679" cy="1015200"/>
          </a:xfrm>
        </p:spPr>
        <p:txBody>
          <a:bodyPr anchor="b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DIAPO TETE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7CED89-6A2F-4612-AB59-BA6AC50B1C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8545" y="4095122"/>
            <a:ext cx="8370679" cy="1128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D427EE-B9CB-483A-B5CF-2F86322DAEF4}"/>
              </a:ext>
            </a:extLst>
          </p:cNvPr>
          <p:cNvSpPr/>
          <p:nvPr/>
        </p:nvSpPr>
        <p:spPr>
          <a:xfrm>
            <a:off x="359092" y="285615"/>
            <a:ext cx="11473816" cy="24927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/>
              <a:t>Insérer une photo de votre choix sur ce cadre gris </a:t>
            </a:r>
            <a:r>
              <a:rPr lang="fr-FR" i="1" u="sng" dirty="0"/>
              <a:t>en respectant les dimensions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E43BCC4F-6628-49C7-A989-0EA131691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69" y="5749160"/>
            <a:ext cx="850163" cy="86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5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Bleu_tit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_0">
            <a:extLst>
              <a:ext uri="{FF2B5EF4-FFF2-40B4-BE49-F238E27FC236}">
                <a16:creationId xmlns:a16="http://schemas.microsoft.com/office/drawing/2014/main" id="{0B7979F6-1BC2-4E8B-A0A3-CA8E3502F784}"/>
              </a:ext>
            </a:extLst>
          </p:cNvPr>
          <p:cNvSpPr/>
          <p:nvPr/>
        </p:nvSpPr>
        <p:spPr>
          <a:xfrm>
            <a:off x="359092" y="2778345"/>
            <a:ext cx="11473817" cy="3794040"/>
          </a:xfrm>
          <a:prstGeom prst="rect">
            <a:avLst/>
          </a:prstGeom>
          <a:solidFill>
            <a:schemeClr val="accent5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 dirty="0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76CD02-B679-450F-A73D-C511BB3236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600" y="2789115"/>
            <a:ext cx="10692000" cy="1015200"/>
          </a:xfrm>
        </p:spPr>
        <p:txBody>
          <a:bodyPr anchor="b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DIAPO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7CED89-6A2F-4612-AB59-BA6AC50B1C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8546" y="3818897"/>
            <a:ext cx="9513937" cy="1128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D427EE-B9CB-483A-B5CF-2F86322DAEF4}"/>
              </a:ext>
            </a:extLst>
          </p:cNvPr>
          <p:cNvSpPr/>
          <p:nvPr/>
        </p:nvSpPr>
        <p:spPr>
          <a:xfrm>
            <a:off x="359092" y="285615"/>
            <a:ext cx="11473816" cy="24927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/>
              <a:t>Insérer une photo de votre choix sur ce cadre gris </a:t>
            </a:r>
            <a:r>
              <a:rPr lang="fr-FR" i="1" u="sng" dirty="0"/>
              <a:t>en respectant les dimensions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8" y="5769740"/>
            <a:ext cx="3252223" cy="52730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224" y="4452760"/>
            <a:ext cx="1837445" cy="186293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66" y="6037483"/>
            <a:ext cx="278210" cy="27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79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CD10C80-0988-428F-99E3-818F56D5A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" y="365125"/>
            <a:ext cx="10980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DIAPO TITRE &amp; CONTENU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FEC568-9D09-4BC2-9499-3FDB800BF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000" y="1476000"/>
            <a:ext cx="10051200" cy="442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dirty="0"/>
              <a:t>Modèle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27CFBE-B75C-4B54-A16A-BC81511EF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3246437"/>
            <a:ext cx="838200" cy="36512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055246E-81F2-4716-A341-6139E57055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47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95" r:id="rId3"/>
    <p:sldLayoutId id="2147483663" r:id="rId4"/>
    <p:sldLayoutId id="2147483665" r:id="rId5"/>
    <p:sldLayoutId id="2147483666" r:id="rId6"/>
    <p:sldLayoutId id="2147483697" r:id="rId7"/>
    <p:sldLayoutId id="2147483700" r:id="rId8"/>
    <p:sldLayoutId id="2147483669" r:id="rId9"/>
    <p:sldLayoutId id="2147483670" r:id="rId10"/>
    <p:sldLayoutId id="2147483672" r:id="rId11"/>
    <p:sldLayoutId id="2147483671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80" r:id="rId19"/>
    <p:sldLayoutId id="2147483679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96" r:id="rId27"/>
    <p:sldLayoutId id="2147483687" r:id="rId28"/>
    <p:sldLayoutId id="2147483689" r:id="rId29"/>
    <p:sldLayoutId id="2147483690" r:id="rId30"/>
    <p:sldLayoutId id="2147483698" r:id="rId31"/>
    <p:sldLayoutId id="2147483699" r:id="rId32"/>
    <p:sldLayoutId id="2147483693" r:id="rId33"/>
    <p:sldLayoutId id="2147483694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32">
          <p15:clr>
            <a:srgbClr val="F26B43"/>
          </p15:clr>
        </p15:guide>
        <p15:guide id="2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8" Type="http://schemas.openxmlformats.org/officeDocument/2006/relationships/image" Target="../media/image44.svg"/><Relationship Id="rId26" Type="http://schemas.openxmlformats.org/officeDocument/2006/relationships/image" Target="../media/image51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17" Type="http://schemas.openxmlformats.org/officeDocument/2006/relationships/image" Target="../media/image43.png"/><Relationship Id="rId25" Type="http://schemas.openxmlformats.org/officeDocument/2006/relationships/image" Target="../media/image50.svg"/><Relationship Id="rId33" Type="http://schemas.openxmlformats.org/officeDocument/2006/relationships/image" Target="../media/image58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2.svg"/><Relationship Id="rId20" Type="http://schemas.openxmlformats.org/officeDocument/2006/relationships/image" Target="../media/image46.svg"/><Relationship Id="rId29" Type="http://schemas.openxmlformats.org/officeDocument/2006/relationships/image" Target="../media/image5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24" Type="http://schemas.openxmlformats.org/officeDocument/2006/relationships/image" Target="../media/image49.png"/><Relationship Id="rId32" Type="http://schemas.openxmlformats.org/officeDocument/2006/relationships/image" Target="../media/image5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28.png"/><Relationship Id="rId28" Type="http://schemas.openxmlformats.org/officeDocument/2006/relationships/image" Target="../media/image53.png"/><Relationship Id="rId10" Type="http://schemas.openxmlformats.org/officeDocument/2006/relationships/image" Target="../media/image36.svg"/><Relationship Id="rId19" Type="http://schemas.openxmlformats.org/officeDocument/2006/relationships/image" Target="../media/image45.png"/><Relationship Id="rId31" Type="http://schemas.openxmlformats.org/officeDocument/2006/relationships/image" Target="../media/image5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Relationship Id="rId22" Type="http://schemas.openxmlformats.org/officeDocument/2006/relationships/image" Target="../media/image48.svg"/><Relationship Id="rId27" Type="http://schemas.openxmlformats.org/officeDocument/2006/relationships/image" Target="../media/image52.svg"/><Relationship Id="rId30" Type="http://schemas.openxmlformats.org/officeDocument/2006/relationships/image" Target="../media/image55.png"/><Relationship Id="rId8" Type="http://schemas.openxmlformats.org/officeDocument/2006/relationships/image" Target="../media/image3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21CD51-D22B-4CE5-8A01-1A0243B142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0" dirty="0"/>
              <a:t>Les SIQO comme vecteur d'attractivité des métiers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1D8C84C-FC48-47F8-8788-E21509A8C4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Les assises de l’origine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26591" r="624" b="29577"/>
          <a:stretch/>
        </p:blipFill>
        <p:spPr>
          <a:xfrm>
            <a:off x="300445" y="274324"/>
            <a:ext cx="11521441" cy="293914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28038" y="5345723"/>
            <a:ext cx="4176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17 octobre 2025</a:t>
            </a:r>
          </a:p>
          <a:p>
            <a:endParaRPr lang="fr-FR" dirty="0"/>
          </a:p>
        </p:txBody>
      </p:sp>
      <p:pic>
        <p:nvPicPr>
          <p:cNvPr id="7" name="Image 6" descr="Une image contenant text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0C3F0CF4-B24A-ED48-644C-08AB0E417B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591" y="5197416"/>
            <a:ext cx="3011641" cy="106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94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24F161-1F49-CCF8-EE92-40F9D357F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Renouvellement des générations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7271C6-206E-8733-2C1C-CAC5BD457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202" y="1346603"/>
            <a:ext cx="7112988" cy="4998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/>
              <a:t> </a:t>
            </a:r>
            <a:r>
              <a:rPr lang="fr-FR" sz="1800" b="1" dirty="0"/>
              <a:t>Des chefs d’exploitation plus jeunes sous SIQO</a:t>
            </a:r>
            <a:endParaRPr lang="fr-FR" sz="1800" dirty="0"/>
          </a:p>
          <a:p>
            <a:r>
              <a:rPr lang="fr-FR" sz="1800" dirty="0"/>
              <a:t>Âge moyen : -5 ans par rapport aux exploitations sans SIQO</a:t>
            </a:r>
          </a:p>
          <a:p>
            <a:r>
              <a:rPr lang="fr-FR" sz="1800" dirty="0"/>
              <a:t>Écart plus marqué en Bio (-5 ans) qu’en AOC (-2 ans)</a:t>
            </a:r>
          </a:p>
          <a:p>
            <a:r>
              <a:rPr lang="fr-FR" sz="1800" dirty="0"/>
              <a:t>Variation selon les productions : de -3 ans (bovins lait) à -11 ans (viticulture)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b="1" dirty="0"/>
              <a:t>Renouvellement générationnel plus fort</a:t>
            </a:r>
            <a:endParaRPr lang="fr-FR" sz="1800" dirty="0"/>
          </a:p>
          <a:p>
            <a:r>
              <a:rPr lang="fr-FR" sz="1800" dirty="0"/>
              <a:t>24 % de chefs d’exploitation ont moins de 45 ans en Nouvelle-Aquitaine</a:t>
            </a:r>
          </a:p>
          <a:p>
            <a:r>
              <a:rPr lang="fr-FR" sz="1800" dirty="0"/>
              <a:t>Cette part monte à 34 % dans les exploitations avec SIQO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325C4E-E551-BF68-0FF4-F405FBB3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10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CAB9528-AF16-5BD7-9CF4-FD8D57382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661" y="1658203"/>
            <a:ext cx="4662856" cy="390671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32513C1-5735-5803-C001-6E21CA9B8EE3}"/>
              </a:ext>
            </a:extLst>
          </p:cNvPr>
          <p:cNvSpPr txBox="1"/>
          <p:nvPr/>
        </p:nvSpPr>
        <p:spPr>
          <a:xfrm>
            <a:off x="0" y="6427113"/>
            <a:ext cx="60159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Source : Agreste - Recensement agricole 2020</a:t>
            </a:r>
          </a:p>
          <a:p>
            <a:r>
              <a:rPr lang="fr-FR" sz="1100" dirty="0"/>
              <a:t>Traitement : DRAAF Nouvelle-Aquitaine</a:t>
            </a:r>
          </a:p>
        </p:txBody>
      </p:sp>
      <p:pic>
        <p:nvPicPr>
          <p:cNvPr id="5" name="Image 4" descr="Une image contenant text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455CA8FF-2C87-C9D7-C595-61CB7F0A3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119" y="5682053"/>
            <a:ext cx="3011641" cy="106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11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C8410F-E55D-56BE-0DFF-E5172B09D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Dynamique installation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0E2866-7B7E-3B0A-4C72-6407A1CFB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Parmi les chefs d’exploitations récemment installées (5 ans) :</a:t>
            </a:r>
            <a:endParaRPr lang="fr-FR" dirty="0"/>
          </a:p>
          <a:p>
            <a:r>
              <a:rPr lang="fr-FR" dirty="0"/>
              <a:t>47 % sont engagées dans un SIQO</a:t>
            </a:r>
          </a:p>
          <a:p>
            <a:r>
              <a:rPr lang="fr-FR" b="1" dirty="0"/>
              <a:t>Parmi ces jeunes exploitations sous SIQO :</a:t>
            </a:r>
            <a:endParaRPr lang="fr-FR" dirty="0"/>
          </a:p>
          <a:p>
            <a:r>
              <a:rPr lang="fr-FR" dirty="0"/>
              <a:t>41 % sont en </a:t>
            </a:r>
            <a:r>
              <a:rPr lang="fr-FR" b="1" dirty="0"/>
              <a:t>Agriculture Biologique (AB)</a:t>
            </a:r>
            <a:endParaRPr lang="fr-FR" dirty="0"/>
          </a:p>
          <a:p>
            <a:r>
              <a:rPr lang="fr-FR" dirty="0"/>
              <a:t>46 % sont en </a:t>
            </a:r>
            <a:r>
              <a:rPr lang="fr-FR" b="1" dirty="0"/>
              <a:t>AOP</a:t>
            </a:r>
            <a:endParaRPr lang="fr-FR" dirty="0"/>
          </a:p>
          <a:p>
            <a:r>
              <a:rPr lang="fr-FR" dirty="0"/>
              <a:t>15 % sont en </a:t>
            </a:r>
            <a:r>
              <a:rPr lang="fr-FR" b="1" dirty="0"/>
              <a:t>IGP</a:t>
            </a:r>
            <a:endParaRPr lang="fr-FR" dirty="0"/>
          </a:p>
          <a:p>
            <a:r>
              <a:rPr lang="fr-FR" dirty="0"/>
              <a:t>19 % sont en </a:t>
            </a:r>
            <a:r>
              <a:rPr lang="fr-FR" b="1" dirty="0"/>
              <a:t>Label Rouge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ABEAA4-6B67-450F-9A20-D4DFA2161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11</a:t>
            </a:fld>
            <a:endParaRPr lang="fr-FR"/>
          </a:p>
        </p:txBody>
      </p:sp>
      <p:pic>
        <p:nvPicPr>
          <p:cNvPr id="5" name="Image 4" descr="Une image contenant text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33BCBD61-D2DF-C798-896E-FC931F07E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119" y="5682053"/>
            <a:ext cx="3011641" cy="106168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AEEAA94-1A28-A862-3B28-3483F34EDD8C}"/>
              </a:ext>
            </a:extLst>
          </p:cNvPr>
          <p:cNvSpPr txBox="1"/>
          <p:nvPr/>
        </p:nvSpPr>
        <p:spPr>
          <a:xfrm>
            <a:off x="0" y="6427113"/>
            <a:ext cx="60159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Source : Agreste - Recensement agricole 2020</a:t>
            </a:r>
          </a:p>
          <a:p>
            <a:r>
              <a:rPr lang="fr-FR" sz="1100" dirty="0"/>
              <a:t>Traitement : DRAAF Nouvelle-Aquitaine</a:t>
            </a:r>
          </a:p>
        </p:txBody>
      </p:sp>
    </p:spTree>
    <p:extLst>
      <p:ext uri="{BB962C8B-B14F-4D97-AF65-F5344CB8AC3E}">
        <p14:creationId xmlns:p14="http://schemas.microsoft.com/office/powerpoint/2010/main" val="2846634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934996-99BC-4D55-3F62-273B54BFB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i="1" dirty="0"/>
              <a:t>Répartition par OTEX des exploitations nouvellement installées sous SIQO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8BF8CC2-3EB7-6B50-5D72-645A05BD8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4797" y="1327760"/>
            <a:ext cx="4775299" cy="476266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2B615C-ED74-63AA-E160-2832205FFB04}"/>
              </a:ext>
            </a:extLst>
          </p:cNvPr>
          <p:cNvSpPr/>
          <p:nvPr/>
        </p:nvSpPr>
        <p:spPr>
          <a:xfrm>
            <a:off x="5623200" y="1570501"/>
            <a:ext cx="5490000" cy="34374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4 069 </a:t>
            </a:r>
            <a:r>
              <a:rPr lang="fr-FR" dirty="0">
                <a:solidFill>
                  <a:schemeClr val="tx1"/>
                </a:solidFill>
              </a:rPr>
              <a:t>exploitations pour </a:t>
            </a:r>
            <a:r>
              <a:rPr lang="fr-FR" b="1" dirty="0">
                <a:solidFill>
                  <a:schemeClr val="tx1"/>
                </a:solidFill>
              </a:rPr>
              <a:t>194 000 ha de SAU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9 518 ETP, PBS total : 842 M€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Viticulture domine largement : </a:t>
            </a:r>
            <a:r>
              <a:rPr lang="fr-FR" dirty="0">
                <a:solidFill>
                  <a:schemeClr val="tx1"/>
                </a:solidFill>
              </a:rPr>
              <a:t> 34 % des exploitations, 58 % du PBS total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Élevage : 28 % des exploitations</a:t>
            </a:r>
            <a:r>
              <a:rPr lang="fr-FR" dirty="0">
                <a:solidFill>
                  <a:schemeClr val="tx1"/>
                </a:solidFill>
              </a:rPr>
              <a:t>, avec un poids fort dans les </a:t>
            </a:r>
            <a:r>
              <a:rPr lang="fr-FR" b="1" dirty="0">
                <a:solidFill>
                  <a:schemeClr val="tx1"/>
                </a:solidFill>
              </a:rPr>
              <a:t>herbivores et volailles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9" name="Image 8" descr="Une image contenant text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9B8B08C6-4F17-5D1E-CF94-2AC7207425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592" y="5559583"/>
            <a:ext cx="3011641" cy="106168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B06C6EF-216E-65AD-4039-45EA7425C3AD}"/>
              </a:ext>
            </a:extLst>
          </p:cNvPr>
          <p:cNvSpPr txBox="1"/>
          <p:nvPr/>
        </p:nvSpPr>
        <p:spPr>
          <a:xfrm>
            <a:off x="0" y="6427113"/>
            <a:ext cx="60159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Source : Agreste - Recensement agricole 2020</a:t>
            </a:r>
          </a:p>
          <a:p>
            <a:r>
              <a:rPr lang="fr-FR" sz="1100" dirty="0"/>
              <a:t>Traitement : DRAAF Nouvelle-Aquitaine</a:t>
            </a:r>
          </a:p>
        </p:txBody>
      </p:sp>
    </p:spTree>
    <p:extLst>
      <p:ext uri="{BB962C8B-B14F-4D97-AF65-F5344CB8AC3E}">
        <p14:creationId xmlns:p14="http://schemas.microsoft.com/office/powerpoint/2010/main" val="785138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99807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8748FE-3734-B37F-B86B-445257007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06" y="271607"/>
            <a:ext cx="11374438" cy="864000"/>
          </a:xfrm>
        </p:spPr>
        <p:txBody>
          <a:bodyPr>
            <a:normAutofit fontScale="90000"/>
          </a:bodyPr>
          <a:lstStyle/>
          <a:p>
            <a:r>
              <a:rPr lang="fr-FR" dirty="0"/>
              <a:t>Portrait des exploitations sous SIQO en Nouvelle-Aquitaine </a:t>
            </a:r>
          </a:p>
        </p:txBody>
      </p:sp>
      <p:sp>
        <p:nvSpPr>
          <p:cNvPr id="46" name="Forme libre : forme 45">
            <a:extLst>
              <a:ext uri="{FF2B5EF4-FFF2-40B4-BE49-F238E27FC236}">
                <a16:creationId xmlns:a16="http://schemas.microsoft.com/office/drawing/2014/main" id="{0D85FEE8-6533-FF6D-6D50-C3B600DD8106}"/>
              </a:ext>
            </a:extLst>
          </p:cNvPr>
          <p:cNvSpPr/>
          <p:nvPr/>
        </p:nvSpPr>
        <p:spPr>
          <a:xfrm>
            <a:off x="4664100" y="1569087"/>
            <a:ext cx="2863797" cy="688664"/>
          </a:xfrm>
          <a:custGeom>
            <a:avLst/>
            <a:gdLst>
              <a:gd name="connsiteX0" fmla="*/ 0 w 2863797"/>
              <a:gd name="connsiteY0" fmla="*/ 68866 h 688664"/>
              <a:gd name="connsiteX1" fmla="*/ 68866 w 2863797"/>
              <a:gd name="connsiteY1" fmla="*/ 0 h 688664"/>
              <a:gd name="connsiteX2" fmla="*/ 2794931 w 2863797"/>
              <a:gd name="connsiteY2" fmla="*/ 0 h 688664"/>
              <a:gd name="connsiteX3" fmla="*/ 2863797 w 2863797"/>
              <a:gd name="connsiteY3" fmla="*/ 68866 h 688664"/>
              <a:gd name="connsiteX4" fmla="*/ 2863797 w 2863797"/>
              <a:gd name="connsiteY4" fmla="*/ 619798 h 688664"/>
              <a:gd name="connsiteX5" fmla="*/ 2794931 w 2863797"/>
              <a:gd name="connsiteY5" fmla="*/ 688664 h 688664"/>
              <a:gd name="connsiteX6" fmla="*/ 68866 w 2863797"/>
              <a:gd name="connsiteY6" fmla="*/ 688664 h 688664"/>
              <a:gd name="connsiteX7" fmla="*/ 0 w 2863797"/>
              <a:gd name="connsiteY7" fmla="*/ 619798 h 688664"/>
              <a:gd name="connsiteX8" fmla="*/ 0 w 2863797"/>
              <a:gd name="connsiteY8" fmla="*/ 68866 h 68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3797" h="688664">
                <a:moveTo>
                  <a:pt x="0" y="68866"/>
                </a:moveTo>
                <a:cubicBezTo>
                  <a:pt x="0" y="30832"/>
                  <a:pt x="30832" y="0"/>
                  <a:pt x="68866" y="0"/>
                </a:cubicBezTo>
                <a:lnTo>
                  <a:pt x="2794931" y="0"/>
                </a:lnTo>
                <a:cubicBezTo>
                  <a:pt x="2832965" y="0"/>
                  <a:pt x="2863797" y="30832"/>
                  <a:pt x="2863797" y="68866"/>
                </a:cubicBezTo>
                <a:lnTo>
                  <a:pt x="2863797" y="619798"/>
                </a:lnTo>
                <a:cubicBezTo>
                  <a:pt x="2863797" y="657832"/>
                  <a:pt x="2832965" y="688664"/>
                  <a:pt x="2794931" y="688664"/>
                </a:cubicBezTo>
                <a:lnTo>
                  <a:pt x="68866" y="688664"/>
                </a:lnTo>
                <a:cubicBezTo>
                  <a:pt x="30832" y="688664"/>
                  <a:pt x="0" y="657832"/>
                  <a:pt x="0" y="619798"/>
                </a:cubicBezTo>
                <a:lnTo>
                  <a:pt x="0" y="688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270" tIns="45570" rIns="58270" bIns="4557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000" b="1" kern="1200" dirty="0"/>
              <a:t>Exploitations AB</a:t>
            </a:r>
          </a:p>
        </p:txBody>
      </p:sp>
      <p:sp>
        <p:nvSpPr>
          <p:cNvPr id="47" name="Rectangle : coins arrondis 46" descr="Scène de ferme avec un remplissage uni">
            <a:extLst>
              <a:ext uri="{FF2B5EF4-FFF2-40B4-BE49-F238E27FC236}">
                <a16:creationId xmlns:a16="http://schemas.microsoft.com/office/drawing/2014/main" id="{3097FAE6-21D2-1A29-79D0-F9BCC04C613C}"/>
              </a:ext>
            </a:extLst>
          </p:cNvPr>
          <p:cNvSpPr/>
          <p:nvPr/>
        </p:nvSpPr>
        <p:spPr>
          <a:xfrm>
            <a:off x="4850101" y="2381712"/>
            <a:ext cx="688664" cy="688664"/>
          </a:xfrm>
          <a:prstGeom prst="roundRect">
            <a:avLst>
              <a:gd name="adj" fmla="val 16670"/>
            </a:avLst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1E2F3870-CDA3-5909-495C-CBBC1A1836A8}"/>
              </a:ext>
            </a:extLst>
          </p:cNvPr>
          <p:cNvSpPr/>
          <p:nvPr/>
        </p:nvSpPr>
        <p:spPr>
          <a:xfrm>
            <a:off x="5580085" y="2381712"/>
            <a:ext cx="1761812" cy="688664"/>
          </a:xfrm>
          <a:custGeom>
            <a:avLst/>
            <a:gdLst>
              <a:gd name="connsiteX0" fmla="*/ 0 w 1761812"/>
              <a:gd name="connsiteY0" fmla="*/ 114800 h 688664"/>
              <a:gd name="connsiteX1" fmla="*/ 114800 w 1761812"/>
              <a:gd name="connsiteY1" fmla="*/ 0 h 688664"/>
              <a:gd name="connsiteX2" fmla="*/ 1647012 w 1761812"/>
              <a:gd name="connsiteY2" fmla="*/ 0 h 688664"/>
              <a:gd name="connsiteX3" fmla="*/ 1761812 w 1761812"/>
              <a:gd name="connsiteY3" fmla="*/ 114800 h 688664"/>
              <a:gd name="connsiteX4" fmla="*/ 1761812 w 1761812"/>
              <a:gd name="connsiteY4" fmla="*/ 573864 h 688664"/>
              <a:gd name="connsiteX5" fmla="*/ 1647012 w 1761812"/>
              <a:gd name="connsiteY5" fmla="*/ 688664 h 688664"/>
              <a:gd name="connsiteX6" fmla="*/ 114800 w 1761812"/>
              <a:gd name="connsiteY6" fmla="*/ 688664 h 688664"/>
              <a:gd name="connsiteX7" fmla="*/ 0 w 1761812"/>
              <a:gd name="connsiteY7" fmla="*/ 573864 h 688664"/>
              <a:gd name="connsiteX8" fmla="*/ 0 w 1761812"/>
              <a:gd name="connsiteY8" fmla="*/ 114800 h 68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1812" h="688664">
                <a:moveTo>
                  <a:pt x="0" y="114800"/>
                </a:moveTo>
                <a:cubicBezTo>
                  <a:pt x="0" y="51398"/>
                  <a:pt x="51398" y="0"/>
                  <a:pt x="114800" y="0"/>
                </a:cubicBezTo>
                <a:lnTo>
                  <a:pt x="1647012" y="0"/>
                </a:lnTo>
                <a:cubicBezTo>
                  <a:pt x="1710414" y="0"/>
                  <a:pt x="1761812" y="51398"/>
                  <a:pt x="1761812" y="114800"/>
                </a:cubicBezTo>
                <a:lnTo>
                  <a:pt x="1761812" y="573864"/>
                </a:lnTo>
                <a:cubicBezTo>
                  <a:pt x="1761812" y="637266"/>
                  <a:pt x="1710414" y="688664"/>
                  <a:pt x="1647012" y="688664"/>
                </a:cubicBezTo>
                <a:lnTo>
                  <a:pt x="114800" y="688664"/>
                </a:lnTo>
                <a:cubicBezTo>
                  <a:pt x="51398" y="688664"/>
                  <a:pt x="0" y="637266"/>
                  <a:pt x="0" y="573864"/>
                </a:cubicBezTo>
                <a:lnTo>
                  <a:pt x="0" y="1148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856" tIns="111856" rIns="111856" bIns="111856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100" kern="1200" dirty="0"/>
              <a:t>7 222 exploitations</a:t>
            </a:r>
          </a:p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100" kern="1200" dirty="0"/>
              <a:t>+171 % en 10 ans</a:t>
            </a:r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26EB9292-F07E-6079-CB21-AA6FFAC5C6E6}"/>
              </a:ext>
            </a:extLst>
          </p:cNvPr>
          <p:cNvSpPr/>
          <p:nvPr/>
        </p:nvSpPr>
        <p:spPr>
          <a:xfrm>
            <a:off x="4850101" y="3153016"/>
            <a:ext cx="688664" cy="688664"/>
          </a:xfrm>
          <a:prstGeom prst="roundRect">
            <a:avLst>
              <a:gd name="adj" fmla="val 16670"/>
            </a:avLst>
          </a:prstGeom>
          <a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50" name="Forme libre : forme 49">
            <a:extLst>
              <a:ext uri="{FF2B5EF4-FFF2-40B4-BE49-F238E27FC236}">
                <a16:creationId xmlns:a16="http://schemas.microsoft.com/office/drawing/2014/main" id="{99AAD589-BD30-BF88-739F-5D13F05B0224}"/>
              </a:ext>
            </a:extLst>
          </p:cNvPr>
          <p:cNvSpPr/>
          <p:nvPr/>
        </p:nvSpPr>
        <p:spPr>
          <a:xfrm>
            <a:off x="5580085" y="3153016"/>
            <a:ext cx="1761812" cy="688664"/>
          </a:xfrm>
          <a:custGeom>
            <a:avLst/>
            <a:gdLst>
              <a:gd name="connsiteX0" fmla="*/ 0 w 1761812"/>
              <a:gd name="connsiteY0" fmla="*/ 114800 h 688664"/>
              <a:gd name="connsiteX1" fmla="*/ 114800 w 1761812"/>
              <a:gd name="connsiteY1" fmla="*/ 0 h 688664"/>
              <a:gd name="connsiteX2" fmla="*/ 1647012 w 1761812"/>
              <a:gd name="connsiteY2" fmla="*/ 0 h 688664"/>
              <a:gd name="connsiteX3" fmla="*/ 1761812 w 1761812"/>
              <a:gd name="connsiteY3" fmla="*/ 114800 h 688664"/>
              <a:gd name="connsiteX4" fmla="*/ 1761812 w 1761812"/>
              <a:gd name="connsiteY4" fmla="*/ 573864 h 688664"/>
              <a:gd name="connsiteX5" fmla="*/ 1647012 w 1761812"/>
              <a:gd name="connsiteY5" fmla="*/ 688664 h 688664"/>
              <a:gd name="connsiteX6" fmla="*/ 114800 w 1761812"/>
              <a:gd name="connsiteY6" fmla="*/ 688664 h 688664"/>
              <a:gd name="connsiteX7" fmla="*/ 0 w 1761812"/>
              <a:gd name="connsiteY7" fmla="*/ 573864 h 688664"/>
              <a:gd name="connsiteX8" fmla="*/ 0 w 1761812"/>
              <a:gd name="connsiteY8" fmla="*/ 114800 h 68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1812" h="688664">
                <a:moveTo>
                  <a:pt x="0" y="114800"/>
                </a:moveTo>
                <a:cubicBezTo>
                  <a:pt x="0" y="51398"/>
                  <a:pt x="51398" y="0"/>
                  <a:pt x="114800" y="0"/>
                </a:cubicBezTo>
                <a:lnTo>
                  <a:pt x="1647012" y="0"/>
                </a:lnTo>
                <a:cubicBezTo>
                  <a:pt x="1710414" y="0"/>
                  <a:pt x="1761812" y="51398"/>
                  <a:pt x="1761812" y="114800"/>
                </a:cubicBezTo>
                <a:lnTo>
                  <a:pt x="1761812" y="573864"/>
                </a:lnTo>
                <a:cubicBezTo>
                  <a:pt x="1761812" y="637266"/>
                  <a:pt x="1710414" y="688664"/>
                  <a:pt x="1647012" y="688664"/>
                </a:cubicBezTo>
                <a:lnTo>
                  <a:pt x="114800" y="688664"/>
                </a:lnTo>
                <a:cubicBezTo>
                  <a:pt x="51398" y="688664"/>
                  <a:pt x="0" y="637266"/>
                  <a:pt x="0" y="573864"/>
                </a:cubicBezTo>
                <a:lnTo>
                  <a:pt x="0" y="1148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856" tIns="111856" rIns="111856" bIns="111856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100" kern="1200" dirty="0"/>
              <a:t>2,4 ETP par exploitations</a:t>
            </a:r>
          </a:p>
        </p:txBody>
      </p:sp>
      <p:sp>
        <p:nvSpPr>
          <p:cNvPr id="51" name="Rectangle : coins arrondis 50" descr="Euro avec un remplissage uni">
            <a:extLst>
              <a:ext uri="{FF2B5EF4-FFF2-40B4-BE49-F238E27FC236}">
                <a16:creationId xmlns:a16="http://schemas.microsoft.com/office/drawing/2014/main" id="{7CE8A2E7-8163-0FCA-79FA-CEFBFDC9F9E9}"/>
              </a:ext>
            </a:extLst>
          </p:cNvPr>
          <p:cNvSpPr/>
          <p:nvPr/>
        </p:nvSpPr>
        <p:spPr>
          <a:xfrm>
            <a:off x="4850101" y="3924320"/>
            <a:ext cx="688664" cy="688664"/>
          </a:xfrm>
          <a:prstGeom prst="roundRect">
            <a:avLst>
              <a:gd name="adj" fmla="val 16670"/>
            </a:avLst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BDC8E3C9-DF3D-B039-1FDC-62545818490B}"/>
              </a:ext>
            </a:extLst>
          </p:cNvPr>
          <p:cNvSpPr/>
          <p:nvPr/>
        </p:nvSpPr>
        <p:spPr>
          <a:xfrm>
            <a:off x="5580085" y="3924320"/>
            <a:ext cx="1761812" cy="688664"/>
          </a:xfrm>
          <a:custGeom>
            <a:avLst/>
            <a:gdLst>
              <a:gd name="connsiteX0" fmla="*/ 0 w 1761812"/>
              <a:gd name="connsiteY0" fmla="*/ 114800 h 688664"/>
              <a:gd name="connsiteX1" fmla="*/ 114800 w 1761812"/>
              <a:gd name="connsiteY1" fmla="*/ 0 h 688664"/>
              <a:gd name="connsiteX2" fmla="*/ 1647012 w 1761812"/>
              <a:gd name="connsiteY2" fmla="*/ 0 h 688664"/>
              <a:gd name="connsiteX3" fmla="*/ 1761812 w 1761812"/>
              <a:gd name="connsiteY3" fmla="*/ 114800 h 688664"/>
              <a:gd name="connsiteX4" fmla="*/ 1761812 w 1761812"/>
              <a:gd name="connsiteY4" fmla="*/ 573864 h 688664"/>
              <a:gd name="connsiteX5" fmla="*/ 1647012 w 1761812"/>
              <a:gd name="connsiteY5" fmla="*/ 688664 h 688664"/>
              <a:gd name="connsiteX6" fmla="*/ 114800 w 1761812"/>
              <a:gd name="connsiteY6" fmla="*/ 688664 h 688664"/>
              <a:gd name="connsiteX7" fmla="*/ 0 w 1761812"/>
              <a:gd name="connsiteY7" fmla="*/ 573864 h 688664"/>
              <a:gd name="connsiteX8" fmla="*/ 0 w 1761812"/>
              <a:gd name="connsiteY8" fmla="*/ 114800 h 68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1812" h="688664">
                <a:moveTo>
                  <a:pt x="0" y="114800"/>
                </a:moveTo>
                <a:cubicBezTo>
                  <a:pt x="0" y="51398"/>
                  <a:pt x="51398" y="0"/>
                  <a:pt x="114800" y="0"/>
                </a:cubicBezTo>
                <a:lnTo>
                  <a:pt x="1647012" y="0"/>
                </a:lnTo>
                <a:cubicBezTo>
                  <a:pt x="1710414" y="0"/>
                  <a:pt x="1761812" y="51398"/>
                  <a:pt x="1761812" y="114800"/>
                </a:cubicBezTo>
                <a:lnTo>
                  <a:pt x="1761812" y="573864"/>
                </a:lnTo>
                <a:cubicBezTo>
                  <a:pt x="1761812" y="637266"/>
                  <a:pt x="1710414" y="688664"/>
                  <a:pt x="1647012" y="688664"/>
                </a:cubicBezTo>
                <a:lnTo>
                  <a:pt x="114800" y="688664"/>
                </a:lnTo>
                <a:cubicBezTo>
                  <a:pt x="51398" y="688664"/>
                  <a:pt x="0" y="637266"/>
                  <a:pt x="0" y="573864"/>
                </a:cubicBezTo>
                <a:lnTo>
                  <a:pt x="0" y="1148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856" tIns="111856" rIns="111856" bIns="111856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100" kern="1200" dirty="0"/>
              <a:t>55% d’exploitations ayant une PBS &lt; 100 000€</a:t>
            </a:r>
          </a:p>
        </p:txBody>
      </p:sp>
      <p:sp>
        <p:nvSpPr>
          <p:cNvPr id="53" name="Rectangle : coins arrondis 52" descr="Porte-bloc avec un remplissage uni">
            <a:extLst>
              <a:ext uri="{FF2B5EF4-FFF2-40B4-BE49-F238E27FC236}">
                <a16:creationId xmlns:a16="http://schemas.microsoft.com/office/drawing/2014/main" id="{B13BE40D-7B88-01AF-B562-6399B552010A}"/>
              </a:ext>
            </a:extLst>
          </p:cNvPr>
          <p:cNvSpPr/>
          <p:nvPr/>
        </p:nvSpPr>
        <p:spPr>
          <a:xfrm>
            <a:off x="4850101" y="4695625"/>
            <a:ext cx="688664" cy="688664"/>
          </a:xfrm>
          <a:prstGeom prst="roundRect">
            <a:avLst>
              <a:gd name="adj" fmla="val 16670"/>
            </a:avLst>
          </a:pr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54" name="Forme libre : forme 53">
            <a:extLst>
              <a:ext uri="{FF2B5EF4-FFF2-40B4-BE49-F238E27FC236}">
                <a16:creationId xmlns:a16="http://schemas.microsoft.com/office/drawing/2014/main" id="{0C0E3AF5-6A00-4061-BEB9-481789601941}"/>
              </a:ext>
            </a:extLst>
          </p:cNvPr>
          <p:cNvSpPr/>
          <p:nvPr/>
        </p:nvSpPr>
        <p:spPr>
          <a:xfrm>
            <a:off x="5580085" y="4695625"/>
            <a:ext cx="1761812" cy="688664"/>
          </a:xfrm>
          <a:custGeom>
            <a:avLst/>
            <a:gdLst>
              <a:gd name="connsiteX0" fmla="*/ 0 w 1761812"/>
              <a:gd name="connsiteY0" fmla="*/ 114800 h 688664"/>
              <a:gd name="connsiteX1" fmla="*/ 114800 w 1761812"/>
              <a:gd name="connsiteY1" fmla="*/ 0 h 688664"/>
              <a:gd name="connsiteX2" fmla="*/ 1647012 w 1761812"/>
              <a:gd name="connsiteY2" fmla="*/ 0 h 688664"/>
              <a:gd name="connsiteX3" fmla="*/ 1761812 w 1761812"/>
              <a:gd name="connsiteY3" fmla="*/ 114800 h 688664"/>
              <a:gd name="connsiteX4" fmla="*/ 1761812 w 1761812"/>
              <a:gd name="connsiteY4" fmla="*/ 573864 h 688664"/>
              <a:gd name="connsiteX5" fmla="*/ 1647012 w 1761812"/>
              <a:gd name="connsiteY5" fmla="*/ 688664 h 688664"/>
              <a:gd name="connsiteX6" fmla="*/ 114800 w 1761812"/>
              <a:gd name="connsiteY6" fmla="*/ 688664 h 688664"/>
              <a:gd name="connsiteX7" fmla="*/ 0 w 1761812"/>
              <a:gd name="connsiteY7" fmla="*/ 573864 h 688664"/>
              <a:gd name="connsiteX8" fmla="*/ 0 w 1761812"/>
              <a:gd name="connsiteY8" fmla="*/ 114800 h 68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1812" h="688664">
                <a:moveTo>
                  <a:pt x="0" y="114800"/>
                </a:moveTo>
                <a:cubicBezTo>
                  <a:pt x="0" y="51398"/>
                  <a:pt x="51398" y="0"/>
                  <a:pt x="114800" y="0"/>
                </a:cubicBezTo>
                <a:lnTo>
                  <a:pt x="1647012" y="0"/>
                </a:lnTo>
                <a:cubicBezTo>
                  <a:pt x="1710414" y="0"/>
                  <a:pt x="1761812" y="51398"/>
                  <a:pt x="1761812" y="114800"/>
                </a:cubicBezTo>
                <a:lnTo>
                  <a:pt x="1761812" y="573864"/>
                </a:lnTo>
                <a:cubicBezTo>
                  <a:pt x="1761812" y="637266"/>
                  <a:pt x="1710414" y="688664"/>
                  <a:pt x="1647012" y="688664"/>
                </a:cubicBezTo>
                <a:lnTo>
                  <a:pt x="114800" y="688664"/>
                </a:lnTo>
                <a:cubicBezTo>
                  <a:pt x="51398" y="688664"/>
                  <a:pt x="0" y="637266"/>
                  <a:pt x="0" y="573864"/>
                </a:cubicBezTo>
                <a:lnTo>
                  <a:pt x="0" y="1148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856" tIns="111856" rIns="111856" bIns="111856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100" kern="1200" dirty="0"/>
              <a:t>52% sous statut individuelle</a:t>
            </a:r>
          </a:p>
        </p:txBody>
      </p:sp>
      <p:sp>
        <p:nvSpPr>
          <p:cNvPr id="55" name="Rectangle : coins arrondis 54" descr="Employée de bureau contour">
            <a:extLst>
              <a:ext uri="{FF2B5EF4-FFF2-40B4-BE49-F238E27FC236}">
                <a16:creationId xmlns:a16="http://schemas.microsoft.com/office/drawing/2014/main" id="{93FBADCA-AC2D-46F2-CD8D-45B2EAB54751}"/>
              </a:ext>
            </a:extLst>
          </p:cNvPr>
          <p:cNvSpPr/>
          <p:nvPr/>
        </p:nvSpPr>
        <p:spPr>
          <a:xfrm>
            <a:off x="4850101" y="5466929"/>
            <a:ext cx="688664" cy="688664"/>
          </a:xfrm>
          <a:prstGeom prst="roundRect">
            <a:avLst>
              <a:gd name="adj" fmla="val 16670"/>
            </a:avLst>
          </a:pr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56" name="Forme libre : forme 55">
            <a:extLst>
              <a:ext uri="{FF2B5EF4-FFF2-40B4-BE49-F238E27FC236}">
                <a16:creationId xmlns:a16="http://schemas.microsoft.com/office/drawing/2014/main" id="{869FEC3A-CDE2-6544-B5E6-BE38C8C3E84F}"/>
              </a:ext>
            </a:extLst>
          </p:cNvPr>
          <p:cNvSpPr/>
          <p:nvPr/>
        </p:nvSpPr>
        <p:spPr>
          <a:xfrm>
            <a:off x="5580085" y="5466929"/>
            <a:ext cx="1761812" cy="688664"/>
          </a:xfrm>
          <a:custGeom>
            <a:avLst/>
            <a:gdLst>
              <a:gd name="connsiteX0" fmla="*/ 0 w 1761812"/>
              <a:gd name="connsiteY0" fmla="*/ 114800 h 688664"/>
              <a:gd name="connsiteX1" fmla="*/ 114800 w 1761812"/>
              <a:gd name="connsiteY1" fmla="*/ 0 h 688664"/>
              <a:gd name="connsiteX2" fmla="*/ 1647012 w 1761812"/>
              <a:gd name="connsiteY2" fmla="*/ 0 h 688664"/>
              <a:gd name="connsiteX3" fmla="*/ 1761812 w 1761812"/>
              <a:gd name="connsiteY3" fmla="*/ 114800 h 688664"/>
              <a:gd name="connsiteX4" fmla="*/ 1761812 w 1761812"/>
              <a:gd name="connsiteY4" fmla="*/ 573864 h 688664"/>
              <a:gd name="connsiteX5" fmla="*/ 1647012 w 1761812"/>
              <a:gd name="connsiteY5" fmla="*/ 688664 h 688664"/>
              <a:gd name="connsiteX6" fmla="*/ 114800 w 1761812"/>
              <a:gd name="connsiteY6" fmla="*/ 688664 h 688664"/>
              <a:gd name="connsiteX7" fmla="*/ 0 w 1761812"/>
              <a:gd name="connsiteY7" fmla="*/ 573864 h 688664"/>
              <a:gd name="connsiteX8" fmla="*/ 0 w 1761812"/>
              <a:gd name="connsiteY8" fmla="*/ 114800 h 68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1812" h="688664">
                <a:moveTo>
                  <a:pt x="0" y="114800"/>
                </a:moveTo>
                <a:cubicBezTo>
                  <a:pt x="0" y="51398"/>
                  <a:pt x="51398" y="0"/>
                  <a:pt x="114800" y="0"/>
                </a:cubicBezTo>
                <a:lnTo>
                  <a:pt x="1647012" y="0"/>
                </a:lnTo>
                <a:cubicBezTo>
                  <a:pt x="1710414" y="0"/>
                  <a:pt x="1761812" y="51398"/>
                  <a:pt x="1761812" y="114800"/>
                </a:cubicBezTo>
                <a:lnTo>
                  <a:pt x="1761812" y="573864"/>
                </a:lnTo>
                <a:cubicBezTo>
                  <a:pt x="1761812" y="637266"/>
                  <a:pt x="1710414" y="688664"/>
                  <a:pt x="1647012" y="688664"/>
                </a:cubicBezTo>
                <a:lnTo>
                  <a:pt x="114800" y="688664"/>
                </a:lnTo>
                <a:cubicBezTo>
                  <a:pt x="51398" y="688664"/>
                  <a:pt x="0" y="637266"/>
                  <a:pt x="0" y="573864"/>
                </a:cubicBezTo>
                <a:lnTo>
                  <a:pt x="0" y="1148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856" tIns="111856" rIns="111856" bIns="111856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100" kern="1200" dirty="0"/>
              <a:t>28% cheffe d’exploitation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D8082E-2E53-46D3-1409-80754D6D9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2</a:t>
            </a:fld>
            <a:endParaRPr lang="fr-FR"/>
          </a:p>
        </p:txBody>
      </p:sp>
      <p:sp>
        <p:nvSpPr>
          <p:cNvPr id="58" name="Forme libre : forme 57">
            <a:extLst>
              <a:ext uri="{FF2B5EF4-FFF2-40B4-BE49-F238E27FC236}">
                <a16:creationId xmlns:a16="http://schemas.microsoft.com/office/drawing/2014/main" id="{A1B0BC7C-5A07-9C7C-3280-3DE5506E11BA}"/>
              </a:ext>
            </a:extLst>
          </p:cNvPr>
          <p:cNvSpPr/>
          <p:nvPr/>
        </p:nvSpPr>
        <p:spPr>
          <a:xfrm>
            <a:off x="8585391" y="1473026"/>
            <a:ext cx="2854690" cy="703829"/>
          </a:xfrm>
          <a:custGeom>
            <a:avLst/>
            <a:gdLst>
              <a:gd name="connsiteX0" fmla="*/ 0 w 2854690"/>
              <a:gd name="connsiteY0" fmla="*/ 70383 h 703829"/>
              <a:gd name="connsiteX1" fmla="*/ 70383 w 2854690"/>
              <a:gd name="connsiteY1" fmla="*/ 0 h 703829"/>
              <a:gd name="connsiteX2" fmla="*/ 2784307 w 2854690"/>
              <a:gd name="connsiteY2" fmla="*/ 0 h 703829"/>
              <a:gd name="connsiteX3" fmla="*/ 2854690 w 2854690"/>
              <a:gd name="connsiteY3" fmla="*/ 70383 h 703829"/>
              <a:gd name="connsiteX4" fmla="*/ 2854690 w 2854690"/>
              <a:gd name="connsiteY4" fmla="*/ 633446 h 703829"/>
              <a:gd name="connsiteX5" fmla="*/ 2784307 w 2854690"/>
              <a:gd name="connsiteY5" fmla="*/ 703829 h 703829"/>
              <a:gd name="connsiteX6" fmla="*/ 70383 w 2854690"/>
              <a:gd name="connsiteY6" fmla="*/ 703829 h 703829"/>
              <a:gd name="connsiteX7" fmla="*/ 0 w 2854690"/>
              <a:gd name="connsiteY7" fmla="*/ 633446 h 703829"/>
              <a:gd name="connsiteX8" fmla="*/ 0 w 2854690"/>
              <a:gd name="connsiteY8" fmla="*/ 70383 h 70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690" h="703829">
                <a:moveTo>
                  <a:pt x="0" y="70383"/>
                </a:moveTo>
                <a:cubicBezTo>
                  <a:pt x="0" y="31512"/>
                  <a:pt x="31512" y="0"/>
                  <a:pt x="70383" y="0"/>
                </a:cubicBezTo>
                <a:lnTo>
                  <a:pt x="2784307" y="0"/>
                </a:lnTo>
                <a:cubicBezTo>
                  <a:pt x="2823178" y="0"/>
                  <a:pt x="2854690" y="31512"/>
                  <a:pt x="2854690" y="70383"/>
                </a:cubicBezTo>
                <a:lnTo>
                  <a:pt x="2854690" y="633446"/>
                </a:lnTo>
                <a:cubicBezTo>
                  <a:pt x="2854690" y="672317"/>
                  <a:pt x="2823178" y="703829"/>
                  <a:pt x="2784307" y="703829"/>
                </a:cubicBezTo>
                <a:lnTo>
                  <a:pt x="70383" y="703829"/>
                </a:lnTo>
                <a:cubicBezTo>
                  <a:pt x="31512" y="703829"/>
                  <a:pt x="0" y="672317"/>
                  <a:pt x="0" y="633446"/>
                </a:cubicBezTo>
                <a:lnTo>
                  <a:pt x="0" y="7038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714" tIns="46014" rIns="58714" bIns="4601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000" b="1" kern="1200" dirty="0"/>
              <a:t>Toutes exploitations</a:t>
            </a:r>
          </a:p>
        </p:txBody>
      </p:sp>
      <p:sp>
        <p:nvSpPr>
          <p:cNvPr id="59" name="Rectangle : coins arrondis 58" descr="Scène de ferme avec un remplissage uni">
            <a:extLst>
              <a:ext uri="{FF2B5EF4-FFF2-40B4-BE49-F238E27FC236}">
                <a16:creationId xmlns:a16="http://schemas.microsoft.com/office/drawing/2014/main" id="{BDC7B8A8-A217-AB9F-A7B8-1AD030A806CE}"/>
              </a:ext>
            </a:extLst>
          </p:cNvPr>
          <p:cNvSpPr/>
          <p:nvPr/>
        </p:nvSpPr>
        <p:spPr>
          <a:xfrm>
            <a:off x="8668694" y="2299914"/>
            <a:ext cx="703829" cy="703829"/>
          </a:xfrm>
          <a:prstGeom prst="roundRect">
            <a:avLst>
              <a:gd name="adj" fmla="val 16670"/>
            </a:avLst>
          </a:pr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60" name="Forme libre : forme 59">
            <a:extLst>
              <a:ext uri="{FF2B5EF4-FFF2-40B4-BE49-F238E27FC236}">
                <a16:creationId xmlns:a16="http://schemas.microsoft.com/office/drawing/2014/main" id="{D7187446-CE2E-8055-A125-5557D9E1B400}"/>
              </a:ext>
            </a:extLst>
          </p:cNvPr>
          <p:cNvSpPr/>
          <p:nvPr/>
        </p:nvSpPr>
        <p:spPr>
          <a:xfrm>
            <a:off x="9414754" y="2299914"/>
            <a:ext cx="1998676" cy="703829"/>
          </a:xfrm>
          <a:custGeom>
            <a:avLst/>
            <a:gdLst>
              <a:gd name="connsiteX0" fmla="*/ 0 w 1998676"/>
              <a:gd name="connsiteY0" fmla="*/ 117328 h 703829"/>
              <a:gd name="connsiteX1" fmla="*/ 117328 w 1998676"/>
              <a:gd name="connsiteY1" fmla="*/ 0 h 703829"/>
              <a:gd name="connsiteX2" fmla="*/ 1881348 w 1998676"/>
              <a:gd name="connsiteY2" fmla="*/ 0 h 703829"/>
              <a:gd name="connsiteX3" fmla="*/ 1998676 w 1998676"/>
              <a:gd name="connsiteY3" fmla="*/ 117328 h 703829"/>
              <a:gd name="connsiteX4" fmla="*/ 1998676 w 1998676"/>
              <a:gd name="connsiteY4" fmla="*/ 586501 h 703829"/>
              <a:gd name="connsiteX5" fmla="*/ 1881348 w 1998676"/>
              <a:gd name="connsiteY5" fmla="*/ 703829 h 703829"/>
              <a:gd name="connsiteX6" fmla="*/ 117328 w 1998676"/>
              <a:gd name="connsiteY6" fmla="*/ 703829 h 703829"/>
              <a:gd name="connsiteX7" fmla="*/ 0 w 1998676"/>
              <a:gd name="connsiteY7" fmla="*/ 586501 h 703829"/>
              <a:gd name="connsiteX8" fmla="*/ 0 w 1998676"/>
              <a:gd name="connsiteY8" fmla="*/ 117328 h 70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8676" h="703829">
                <a:moveTo>
                  <a:pt x="0" y="117328"/>
                </a:moveTo>
                <a:cubicBezTo>
                  <a:pt x="0" y="52530"/>
                  <a:pt x="52530" y="0"/>
                  <a:pt x="117328" y="0"/>
                </a:cubicBezTo>
                <a:lnTo>
                  <a:pt x="1881348" y="0"/>
                </a:lnTo>
                <a:cubicBezTo>
                  <a:pt x="1946146" y="0"/>
                  <a:pt x="1998676" y="52530"/>
                  <a:pt x="1998676" y="117328"/>
                </a:cubicBezTo>
                <a:lnTo>
                  <a:pt x="1998676" y="586501"/>
                </a:lnTo>
                <a:cubicBezTo>
                  <a:pt x="1998676" y="651299"/>
                  <a:pt x="1946146" y="703829"/>
                  <a:pt x="1881348" y="703829"/>
                </a:cubicBezTo>
                <a:lnTo>
                  <a:pt x="117328" y="703829"/>
                </a:lnTo>
                <a:cubicBezTo>
                  <a:pt x="52530" y="703829"/>
                  <a:pt x="0" y="651299"/>
                  <a:pt x="0" y="586501"/>
                </a:cubicBezTo>
                <a:lnTo>
                  <a:pt x="0" y="11732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484" tIns="105484" rIns="105484" bIns="105484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000" kern="1200" dirty="0"/>
              <a:t>64 200 exploitations </a:t>
            </a:r>
          </a:p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000" kern="1200" dirty="0"/>
              <a:t>-23% en 10 ans</a:t>
            </a:r>
          </a:p>
        </p:txBody>
      </p:sp>
      <p:sp>
        <p:nvSpPr>
          <p:cNvPr id="61" name="Rectangle : coins arrondis 60" descr="Homme agriculteur avec un remplissage uni">
            <a:extLst>
              <a:ext uri="{FF2B5EF4-FFF2-40B4-BE49-F238E27FC236}">
                <a16:creationId xmlns:a16="http://schemas.microsoft.com/office/drawing/2014/main" id="{FAA5C8D4-140F-B7E3-CCB3-5E5B9B366DE1}"/>
              </a:ext>
            </a:extLst>
          </p:cNvPr>
          <p:cNvSpPr/>
          <p:nvPr/>
        </p:nvSpPr>
        <p:spPr>
          <a:xfrm>
            <a:off x="8668694" y="3088204"/>
            <a:ext cx="703829" cy="703829"/>
          </a:xfrm>
          <a:prstGeom prst="roundRect">
            <a:avLst>
              <a:gd name="adj" fmla="val 16670"/>
            </a:avLst>
          </a:pr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62" name="Forme libre : forme 61">
            <a:extLst>
              <a:ext uri="{FF2B5EF4-FFF2-40B4-BE49-F238E27FC236}">
                <a16:creationId xmlns:a16="http://schemas.microsoft.com/office/drawing/2014/main" id="{1CF2BF86-288B-2CEF-05EC-12CEF7D41361}"/>
              </a:ext>
            </a:extLst>
          </p:cNvPr>
          <p:cNvSpPr/>
          <p:nvPr/>
        </p:nvSpPr>
        <p:spPr>
          <a:xfrm>
            <a:off x="9414754" y="3088204"/>
            <a:ext cx="1998676" cy="703829"/>
          </a:xfrm>
          <a:custGeom>
            <a:avLst/>
            <a:gdLst>
              <a:gd name="connsiteX0" fmla="*/ 0 w 1998676"/>
              <a:gd name="connsiteY0" fmla="*/ 117328 h 703829"/>
              <a:gd name="connsiteX1" fmla="*/ 117328 w 1998676"/>
              <a:gd name="connsiteY1" fmla="*/ 0 h 703829"/>
              <a:gd name="connsiteX2" fmla="*/ 1881348 w 1998676"/>
              <a:gd name="connsiteY2" fmla="*/ 0 h 703829"/>
              <a:gd name="connsiteX3" fmla="*/ 1998676 w 1998676"/>
              <a:gd name="connsiteY3" fmla="*/ 117328 h 703829"/>
              <a:gd name="connsiteX4" fmla="*/ 1998676 w 1998676"/>
              <a:gd name="connsiteY4" fmla="*/ 586501 h 703829"/>
              <a:gd name="connsiteX5" fmla="*/ 1881348 w 1998676"/>
              <a:gd name="connsiteY5" fmla="*/ 703829 h 703829"/>
              <a:gd name="connsiteX6" fmla="*/ 117328 w 1998676"/>
              <a:gd name="connsiteY6" fmla="*/ 703829 h 703829"/>
              <a:gd name="connsiteX7" fmla="*/ 0 w 1998676"/>
              <a:gd name="connsiteY7" fmla="*/ 586501 h 703829"/>
              <a:gd name="connsiteX8" fmla="*/ 0 w 1998676"/>
              <a:gd name="connsiteY8" fmla="*/ 117328 h 70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8676" h="703829">
                <a:moveTo>
                  <a:pt x="0" y="117328"/>
                </a:moveTo>
                <a:cubicBezTo>
                  <a:pt x="0" y="52530"/>
                  <a:pt x="52530" y="0"/>
                  <a:pt x="117328" y="0"/>
                </a:cubicBezTo>
                <a:lnTo>
                  <a:pt x="1881348" y="0"/>
                </a:lnTo>
                <a:cubicBezTo>
                  <a:pt x="1946146" y="0"/>
                  <a:pt x="1998676" y="52530"/>
                  <a:pt x="1998676" y="117328"/>
                </a:cubicBezTo>
                <a:lnTo>
                  <a:pt x="1998676" y="586501"/>
                </a:lnTo>
                <a:cubicBezTo>
                  <a:pt x="1998676" y="651299"/>
                  <a:pt x="1946146" y="703829"/>
                  <a:pt x="1881348" y="703829"/>
                </a:cubicBezTo>
                <a:lnTo>
                  <a:pt x="117328" y="703829"/>
                </a:lnTo>
                <a:cubicBezTo>
                  <a:pt x="52530" y="703829"/>
                  <a:pt x="0" y="651299"/>
                  <a:pt x="0" y="586501"/>
                </a:cubicBezTo>
                <a:lnTo>
                  <a:pt x="0" y="11732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484" tIns="105484" rIns="105484" bIns="105484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000" kern="1200" dirty="0"/>
              <a:t>1,2 ETP par exploitation</a:t>
            </a:r>
          </a:p>
        </p:txBody>
      </p:sp>
      <p:sp>
        <p:nvSpPr>
          <p:cNvPr id="63" name="Rectangle : coins arrondis 62" descr="Euro avec un remplissage uni">
            <a:extLst>
              <a:ext uri="{FF2B5EF4-FFF2-40B4-BE49-F238E27FC236}">
                <a16:creationId xmlns:a16="http://schemas.microsoft.com/office/drawing/2014/main" id="{B10F72E3-98C4-0788-15F3-EBC0AABBD75E}"/>
              </a:ext>
            </a:extLst>
          </p:cNvPr>
          <p:cNvSpPr/>
          <p:nvPr/>
        </p:nvSpPr>
        <p:spPr>
          <a:xfrm>
            <a:off x="8668694" y="3876493"/>
            <a:ext cx="703829" cy="703829"/>
          </a:xfrm>
          <a:prstGeom prst="roundRect">
            <a:avLst>
              <a:gd name="adj" fmla="val 16670"/>
            </a:avLst>
          </a:pr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64" name="Forme libre : forme 63">
            <a:extLst>
              <a:ext uri="{FF2B5EF4-FFF2-40B4-BE49-F238E27FC236}">
                <a16:creationId xmlns:a16="http://schemas.microsoft.com/office/drawing/2014/main" id="{A8518CF3-66E5-3D14-B426-DCB079CC78B2}"/>
              </a:ext>
            </a:extLst>
          </p:cNvPr>
          <p:cNvSpPr/>
          <p:nvPr/>
        </p:nvSpPr>
        <p:spPr>
          <a:xfrm>
            <a:off x="9414754" y="3876493"/>
            <a:ext cx="1998676" cy="703829"/>
          </a:xfrm>
          <a:custGeom>
            <a:avLst/>
            <a:gdLst>
              <a:gd name="connsiteX0" fmla="*/ 0 w 1998676"/>
              <a:gd name="connsiteY0" fmla="*/ 117328 h 703829"/>
              <a:gd name="connsiteX1" fmla="*/ 117328 w 1998676"/>
              <a:gd name="connsiteY1" fmla="*/ 0 h 703829"/>
              <a:gd name="connsiteX2" fmla="*/ 1881348 w 1998676"/>
              <a:gd name="connsiteY2" fmla="*/ 0 h 703829"/>
              <a:gd name="connsiteX3" fmla="*/ 1998676 w 1998676"/>
              <a:gd name="connsiteY3" fmla="*/ 117328 h 703829"/>
              <a:gd name="connsiteX4" fmla="*/ 1998676 w 1998676"/>
              <a:gd name="connsiteY4" fmla="*/ 586501 h 703829"/>
              <a:gd name="connsiteX5" fmla="*/ 1881348 w 1998676"/>
              <a:gd name="connsiteY5" fmla="*/ 703829 h 703829"/>
              <a:gd name="connsiteX6" fmla="*/ 117328 w 1998676"/>
              <a:gd name="connsiteY6" fmla="*/ 703829 h 703829"/>
              <a:gd name="connsiteX7" fmla="*/ 0 w 1998676"/>
              <a:gd name="connsiteY7" fmla="*/ 586501 h 703829"/>
              <a:gd name="connsiteX8" fmla="*/ 0 w 1998676"/>
              <a:gd name="connsiteY8" fmla="*/ 117328 h 70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8676" h="703829">
                <a:moveTo>
                  <a:pt x="0" y="117328"/>
                </a:moveTo>
                <a:cubicBezTo>
                  <a:pt x="0" y="52530"/>
                  <a:pt x="52530" y="0"/>
                  <a:pt x="117328" y="0"/>
                </a:cubicBezTo>
                <a:lnTo>
                  <a:pt x="1881348" y="0"/>
                </a:lnTo>
                <a:cubicBezTo>
                  <a:pt x="1946146" y="0"/>
                  <a:pt x="1998676" y="52530"/>
                  <a:pt x="1998676" y="117328"/>
                </a:cubicBezTo>
                <a:lnTo>
                  <a:pt x="1998676" y="586501"/>
                </a:lnTo>
                <a:cubicBezTo>
                  <a:pt x="1998676" y="651299"/>
                  <a:pt x="1946146" y="703829"/>
                  <a:pt x="1881348" y="703829"/>
                </a:cubicBezTo>
                <a:lnTo>
                  <a:pt x="117328" y="703829"/>
                </a:lnTo>
                <a:cubicBezTo>
                  <a:pt x="52530" y="703829"/>
                  <a:pt x="0" y="651299"/>
                  <a:pt x="0" y="586501"/>
                </a:cubicBezTo>
                <a:lnTo>
                  <a:pt x="0" y="11732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484" tIns="105484" rIns="105484" bIns="105484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000" kern="1200" dirty="0"/>
              <a:t>58 % d’exploitations ayant une PBS &lt; 100 000€</a:t>
            </a:r>
          </a:p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1000" kern="1200" dirty="0"/>
          </a:p>
        </p:txBody>
      </p:sp>
      <p:sp>
        <p:nvSpPr>
          <p:cNvPr id="65" name="Rectangle : coins arrondis 64" descr="Porte-bloc avec un remplissage uni">
            <a:extLst>
              <a:ext uri="{FF2B5EF4-FFF2-40B4-BE49-F238E27FC236}">
                <a16:creationId xmlns:a16="http://schemas.microsoft.com/office/drawing/2014/main" id="{455F6D26-7952-17EF-7918-C105289CDF0C}"/>
              </a:ext>
            </a:extLst>
          </p:cNvPr>
          <p:cNvSpPr/>
          <p:nvPr/>
        </p:nvSpPr>
        <p:spPr>
          <a:xfrm>
            <a:off x="8668694" y="4664783"/>
            <a:ext cx="703829" cy="703829"/>
          </a:xfrm>
          <a:prstGeom prst="roundRect">
            <a:avLst>
              <a:gd name="adj" fmla="val 16670"/>
            </a:avLst>
          </a:pr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66" name="Forme libre : forme 65">
            <a:extLst>
              <a:ext uri="{FF2B5EF4-FFF2-40B4-BE49-F238E27FC236}">
                <a16:creationId xmlns:a16="http://schemas.microsoft.com/office/drawing/2014/main" id="{701A8365-F379-EB4B-2BE8-585ADD4B6C97}"/>
              </a:ext>
            </a:extLst>
          </p:cNvPr>
          <p:cNvSpPr/>
          <p:nvPr/>
        </p:nvSpPr>
        <p:spPr>
          <a:xfrm>
            <a:off x="9414754" y="4664783"/>
            <a:ext cx="1998676" cy="703829"/>
          </a:xfrm>
          <a:custGeom>
            <a:avLst/>
            <a:gdLst>
              <a:gd name="connsiteX0" fmla="*/ 0 w 1998676"/>
              <a:gd name="connsiteY0" fmla="*/ 117328 h 703829"/>
              <a:gd name="connsiteX1" fmla="*/ 117328 w 1998676"/>
              <a:gd name="connsiteY1" fmla="*/ 0 h 703829"/>
              <a:gd name="connsiteX2" fmla="*/ 1881348 w 1998676"/>
              <a:gd name="connsiteY2" fmla="*/ 0 h 703829"/>
              <a:gd name="connsiteX3" fmla="*/ 1998676 w 1998676"/>
              <a:gd name="connsiteY3" fmla="*/ 117328 h 703829"/>
              <a:gd name="connsiteX4" fmla="*/ 1998676 w 1998676"/>
              <a:gd name="connsiteY4" fmla="*/ 586501 h 703829"/>
              <a:gd name="connsiteX5" fmla="*/ 1881348 w 1998676"/>
              <a:gd name="connsiteY5" fmla="*/ 703829 h 703829"/>
              <a:gd name="connsiteX6" fmla="*/ 117328 w 1998676"/>
              <a:gd name="connsiteY6" fmla="*/ 703829 h 703829"/>
              <a:gd name="connsiteX7" fmla="*/ 0 w 1998676"/>
              <a:gd name="connsiteY7" fmla="*/ 586501 h 703829"/>
              <a:gd name="connsiteX8" fmla="*/ 0 w 1998676"/>
              <a:gd name="connsiteY8" fmla="*/ 117328 h 70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8676" h="703829">
                <a:moveTo>
                  <a:pt x="0" y="117328"/>
                </a:moveTo>
                <a:cubicBezTo>
                  <a:pt x="0" y="52530"/>
                  <a:pt x="52530" y="0"/>
                  <a:pt x="117328" y="0"/>
                </a:cubicBezTo>
                <a:lnTo>
                  <a:pt x="1881348" y="0"/>
                </a:lnTo>
                <a:cubicBezTo>
                  <a:pt x="1946146" y="0"/>
                  <a:pt x="1998676" y="52530"/>
                  <a:pt x="1998676" y="117328"/>
                </a:cubicBezTo>
                <a:lnTo>
                  <a:pt x="1998676" y="586501"/>
                </a:lnTo>
                <a:cubicBezTo>
                  <a:pt x="1998676" y="651299"/>
                  <a:pt x="1946146" y="703829"/>
                  <a:pt x="1881348" y="703829"/>
                </a:cubicBezTo>
                <a:lnTo>
                  <a:pt x="117328" y="703829"/>
                </a:lnTo>
                <a:cubicBezTo>
                  <a:pt x="52530" y="703829"/>
                  <a:pt x="0" y="651299"/>
                  <a:pt x="0" y="586501"/>
                </a:cubicBezTo>
                <a:lnTo>
                  <a:pt x="0" y="11732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484" tIns="105484" rIns="105484" bIns="105484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000" kern="1200" dirty="0"/>
              <a:t>70% sous statut individuelle</a:t>
            </a:r>
          </a:p>
        </p:txBody>
      </p:sp>
      <p:sp>
        <p:nvSpPr>
          <p:cNvPr id="67" name="Rectangle : coins arrondis 66" descr="Employée de bureau contour">
            <a:extLst>
              <a:ext uri="{FF2B5EF4-FFF2-40B4-BE49-F238E27FC236}">
                <a16:creationId xmlns:a16="http://schemas.microsoft.com/office/drawing/2014/main" id="{E2B68247-9237-09ED-1A4C-C7997A9E8C6A}"/>
              </a:ext>
            </a:extLst>
          </p:cNvPr>
          <p:cNvSpPr/>
          <p:nvPr/>
        </p:nvSpPr>
        <p:spPr>
          <a:xfrm>
            <a:off x="8668694" y="5453072"/>
            <a:ext cx="703829" cy="703829"/>
          </a:xfrm>
          <a:prstGeom prst="roundRect">
            <a:avLst>
              <a:gd name="adj" fmla="val 16670"/>
            </a:avLst>
          </a:pr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68" name="Forme libre : forme 67">
            <a:extLst>
              <a:ext uri="{FF2B5EF4-FFF2-40B4-BE49-F238E27FC236}">
                <a16:creationId xmlns:a16="http://schemas.microsoft.com/office/drawing/2014/main" id="{62954C32-5E01-FFF3-9D67-87AED9CE51D4}"/>
              </a:ext>
            </a:extLst>
          </p:cNvPr>
          <p:cNvSpPr/>
          <p:nvPr/>
        </p:nvSpPr>
        <p:spPr>
          <a:xfrm>
            <a:off x="9414754" y="5453072"/>
            <a:ext cx="1998676" cy="703829"/>
          </a:xfrm>
          <a:custGeom>
            <a:avLst/>
            <a:gdLst>
              <a:gd name="connsiteX0" fmla="*/ 0 w 1998676"/>
              <a:gd name="connsiteY0" fmla="*/ 117328 h 703829"/>
              <a:gd name="connsiteX1" fmla="*/ 117328 w 1998676"/>
              <a:gd name="connsiteY1" fmla="*/ 0 h 703829"/>
              <a:gd name="connsiteX2" fmla="*/ 1881348 w 1998676"/>
              <a:gd name="connsiteY2" fmla="*/ 0 h 703829"/>
              <a:gd name="connsiteX3" fmla="*/ 1998676 w 1998676"/>
              <a:gd name="connsiteY3" fmla="*/ 117328 h 703829"/>
              <a:gd name="connsiteX4" fmla="*/ 1998676 w 1998676"/>
              <a:gd name="connsiteY4" fmla="*/ 586501 h 703829"/>
              <a:gd name="connsiteX5" fmla="*/ 1881348 w 1998676"/>
              <a:gd name="connsiteY5" fmla="*/ 703829 h 703829"/>
              <a:gd name="connsiteX6" fmla="*/ 117328 w 1998676"/>
              <a:gd name="connsiteY6" fmla="*/ 703829 h 703829"/>
              <a:gd name="connsiteX7" fmla="*/ 0 w 1998676"/>
              <a:gd name="connsiteY7" fmla="*/ 586501 h 703829"/>
              <a:gd name="connsiteX8" fmla="*/ 0 w 1998676"/>
              <a:gd name="connsiteY8" fmla="*/ 117328 h 70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8676" h="703829">
                <a:moveTo>
                  <a:pt x="0" y="117328"/>
                </a:moveTo>
                <a:cubicBezTo>
                  <a:pt x="0" y="52530"/>
                  <a:pt x="52530" y="0"/>
                  <a:pt x="117328" y="0"/>
                </a:cubicBezTo>
                <a:lnTo>
                  <a:pt x="1881348" y="0"/>
                </a:lnTo>
                <a:cubicBezTo>
                  <a:pt x="1946146" y="0"/>
                  <a:pt x="1998676" y="52530"/>
                  <a:pt x="1998676" y="117328"/>
                </a:cubicBezTo>
                <a:lnTo>
                  <a:pt x="1998676" y="586501"/>
                </a:lnTo>
                <a:cubicBezTo>
                  <a:pt x="1998676" y="651299"/>
                  <a:pt x="1946146" y="703829"/>
                  <a:pt x="1881348" y="703829"/>
                </a:cubicBezTo>
                <a:lnTo>
                  <a:pt x="117328" y="703829"/>
                </a:lnTo>
                <a:cubicBezTo>
                  <a:pt x="52530" y="703829"/>
                  <a:pt x="0" y="651299"/>
                  <a:pt x="0" y="586501"/>
                </a:cubicBezTo>
                <a:lnTo>
                  <a:pt x="0" y="11732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484" tIns="105484" rIns="105484" bIns="105484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000" kern="1200" dirty="0"/>
              <a:t>27% cheffe d’exploitation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9581DB4-B391-D256-E457-4DDC7F164CE1}"/>
              </a:ext>
            </a:extLst>
          </p:cNvPr>
          <p:cNvSpPr txBox="1"/>
          <p:nvPr/>
        </p:nvSpPr>
        <p:spPr>
          <a:xfrm>
            <a:off x="0" y="6427113"/>
            <a:ext cx="60159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Source : Agreste - Recensement agricole 2020</a:t>
            </a:r>
          </a:p>
          <a:p>
            <a:r>
              <a:rPr lang="fr-FR" sz="1100" dirty="0"/>
              <a:t>Traitement : DRAAF Nouvelle-Aquitaine</a:t>
            </a:r>
          </a:p>
        </p:txBody>
      </p:sp>
      <p:pic>
        <p:nvPicPr>
          <p:cNvPr id="3" name="Image 2" descr="Une image contenant text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236DABD8-37AC-E4F1-596E-D7BBCFE4901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02" y="6155650"/>
            <a:ext cx="2074400" cy="731281"/>
          </a:xfrm>
          <a:prstGeom prst="rect">
            <a:avLst/>
          </a:prstGeom>
        </p:spPr>
      </p:pic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D0AD538-8673-C632-8071-B5EAF6CA5F48}"/>
              </a:ext>
            </a:extLst>
          </p:cNvPr>
          <p:cNvSpPr/>
          <p:nvPr/>
        </p:nvSpPr>
        <p:spPr>
          <a:xfrm>
            <a:off x="545700" y="1538926"/>
            <a:ext cx="2955696" cy="693193"/>
          </a:xfrm>
          <a:custGeom>
            <a:avLst/>
            <a:gdLst>
              <a:gd name="connsiteX0" fmla="*/ 0 w 2955696"/>
              <a:gd name="connsiteY0" fmla="*/ 69319 h 693193"/>
              <a:gd name="connsiteX1" fmla="*/ 69319 w 2955696"/>
              <a:gd name="connsiteY1" fmla="*/ 0 h 693193"/>
              <a:gd name="connsiteX2" fmla="*/ 2886377 w 2955696"/>
              <a:gd name="connsiteY2" fmla="*/ 0 h 693193"/>
              <a:gd name="connsiteX3" fmla="*/ 2955696 w 2955696"/>
              <a:gd name="connsiteY3" fmla="*/ 69319 h 693193"/>
              <a:gd name="connsiteX4" fmla="*/ 2955696 w 2955696"/>
              <a:gd name="connsiteY4" fmla="*/ 623874 h 693193"/>
              <a:gd name="connsiteX5" fmla="*/ 2886377 w 2955696"/>
              <a:gd name="connsiteY5" fmla="*/ 693193 h 693193"/>
              <a:gd name="connsiteX6" fmla="*/ 69319 w 2955696"/>
              <a:gd name="connsiteY6" fmla="*/ 693193 h 693193"/>
              <a:gd name="connsiteX7" fmla="*/ 0 w 2955696"/>
              <a:gd name="connsiteY7" fmla="*/ 623874 h 693193"/>
              <a:gd name="connsiteX8" fmla="*/ 0 w 2955696"/>
              <a:gd name="connsiteY8" fmla="*/ 69319 h 69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5696" h="693193">
                <a:moveTo>
                  <a:pt x="0" y="69319"/>
                </a:moveTo>
                <a:cubicBezTo>
                  <a:pt x="0" y="31035"/>
                  <a:pt x="31035" y="0"/>
                  <a:pt x="69319" y="0"/>
                </a:cubicBezTo>
                <a:lnTo>
                  <a:pt x="2886377" y="0"/>
                </a:lnTo>
                <a:cubicBezTo>
                  <a:pt x="2924661" y="0"/>
                  <a:pt x="2955696" y="31035"/>
                  <a:pt x="2955696" y="69319"/>
                </a:cubicBezTo>
                <a:lnTo>
                  <a:pt x="2955696" y="623874"/>
                </a:lnTo>
                <a:cubicBezTo>
                  <a:pt x="2955696" y="662158"/>
                  <a:pt x="2924661" y="693193"/>
                  <a:pt x="2886377" y="693193"/>
                </a:cubicBezTo>
                <a:lnTo>
                  <a:pt x="69319" y="693193"/>
                </a:lnTo>
                <a:cubicBezTo>
                  <a:pt x="31035" y="693193"/>
                  <a:pt x="0" y="662158"/>
                  <a:pt x="0" y="623874"/>
                </a:cubicBezTo>
                <a:lnTo>
                  <a:pt x="0" y="6931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403" tIns="45703" rIns="58403" bIns="4570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000" b="1" kern="1200" dirty="0"/>
              <a:t>Exploitations avec SIQO</a:t>
            </a:r>
          </a:p>
        </p:txBody>
      </p:sp>
      <p:sp>
        <p:nvSpPr>
          <p:cNvPr id="35" name="Rectangle : coins arrondis 34" descr="Scène de ferme avec un remplissage uni">
            <a:extLst>
              <a:ext uri="{FF2B5EF4-FFF2-40B4-BE49-F238E27FC236}">
                <a16:creationId xmlns:a16="http://schemas.microsoft.com/office/drawing/2014/main" id="{FC829EC2-59F6-AE2F-C129-1F12216D6E15}"/>
              </a:ext>
            </a:extLst>
          </p:cNvPr>
          <p:cNvSpPr/>
          <p:nvPr/>
        </p:nvSpPr>
        <p:spPr>
          <a:xfrm>
            <a:off x="737669" y="2356894"/>
            <a:ext cx="693193" cy="693193"/>
          </a:xfrm>
          <a:prstGeom prst="roundRect">
            <a:avLst>
              <a:gd name="adj" fmla="val 16670"/>
            </a:avLst>
          </a:pr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9E0235D8-E97A-726A-50DC-2E1A357481B1}"/>
              </a:ext>
            </a:extLst>
          </p:cNvPr>
          <p:cNvSpPr/>
          <p:nvPr/>
        </p:nvSpPr>
        <p:spPr>
          <a:xfrm>
            <a:off x="1472453" y="2356894"/>
            <a:ext cx="1836973" cy="693193"/>
          </a:xfrm>
          <a:custGeom>
            <a:avLst/>
            <a:gdLst>
              <a:gd name="connsiteX0" fmla="*/ 0 w 1836973"/>
              <a:gd name="connsiteY0" fmla="*/ 115555 h 693193"/>
              <a:gd name="connsiteX1" fmla="*/ 115555 w 1836973"/>
              <a:gd name="connsiteY1" fmla="*/ 0 h 693193"/>
              <a:gd name="connsiteX2" fmla="*/ 1721418 w 1836973"/>
              <a:gd name="connsiteY2" fmla="*/ 0 h 693193"/>
              <a:gd name="connsiteX3" fmla="*/ 1836973 w 1836973"/>
              <a:gd name="connsiteY3" fmla="*/ 115555 h 693193"/>
              <a:gd name="connsiteX4" fmla="*/ 1836973 w 1836973"/>
              <a:gd name="connsiteY4" fmla="*/ 577638 h 693193"/>
              <a:gd name="connsiteX5" fmla="*/ 1721418 w 1836973"/>
              <a:gd name="connsiteY5" fmla="*/ 693193 h 693193"/>
              <a:gd name="connsiteX6" fmla="*/ 115555 w 1836973"/>
              <a:gd name="connsiteY6" fmla="*/ 693193 h 693193"/>
              <a:gd name="connsiteX7" fmla="*/ 0 w 1836973"/>
              <a:gd name="connsiteY7" fmla="*/ 577638 h 693193"/>
              <a:gd name="connsiteX8" fmla="*/ 0 w 1836973"/>
              <a:gd name="connsiteY8" fmla="*/ 115555 h 69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6973" h="693193">
                <a:moveTo>
                  <a:pt x="0" y="115555"/>
                </a:moveTo>
                <a:cubicBezTo>
                  <a:pt x="0" y="51736"/>
                  <a:pt x="51736" y="0"/>
                  <a:pt x="115555" y="0"/>
                </a:cubicBezTo>
                <a:lnTo>
                  <a:pt x="1721418" y="0"/>
                </a:lnTo>
                <a:cubicBezTo>
                  <a:pt x="1785237" y="0"/>
                  <a:pt x="1836973" y="51736"/>
                  <a:pt x="1836973" y="115555"/>
                </a:cubicBezTo>
                <a:lnTo>
                  <a:pt x="1836973" y="577638"/>
                </a:lnTo>
                <a:cubicBezTo>
                  <a:pt x="1836973" y="641457"/>
                  <a:pt x="1785237" y="693193"/>
                  <a:pt x="1721418" y="693193"/>
                </a:cubicBezTo>
                <a:lnTo>
                  <a:pt x="115555" y="693193"/>
                </a:lnTo>
                <a:cubicBezTo>
                  <a:pt x="51736" y="693193"/>
                  <a:pt x="0" y="641457"/>
                  <a:pt x="0" y="577638"/>
                </a:cubicBezTo>
                <a:lnTo>
                  <a:pt x="0" y="11555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077" tIns="112077" rIns="112077" bIns="112077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100" kern="1200" dirty="0"/>
              <a:t>27 500 exploitations</a:t>
            </a:r>
          </a:p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100" kern="1200" dirty="0"/>
              <a:t>+3 % en 10 ans</a:t>
            </a:r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C3ED64C9-ADF9-840F-D27B-730E1807FED9}"/>
              </a:ext>
            </a:extLst>
          </p:cNvPr>
          <p:cNvSpPr/>
          <p:nvPr/>
        </p:nvSpPr>
        <p:spPr>
          <a:xfrm>
            <a:off x="737669" y="3133270"/>
            <a:ext cx="693193" cy="693193"/>
          </a:xfrm>
          <a:prstGeom prst="roundRect">
            <a:avLst>
              <a:gd name="adj" fmla="val 16670"/>
            </a:avLst>
          </a:prstGeom>
          <a:blipFill rotWithShape="1"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id="{740B7222-6204-5F7E-7B81-D66F29FC83EE}"/>
              </a:ext>
            </a:extLst>
          </p:cNvPr>
          <p:cNvSpPr/>
          <p:nvPr/>
        </p:nvSpPr>
        <p:spPr>
          <a:xfrm>
            <a:off x="1472453" y="3133270"/>
            <a:ext cx="1836973" cy="693193"/>
          </a:xfrm>
          <a:custGeom>
            <a:avLst/>
            <a:gdLst>
              <a:gd name="connsiteX0" fmla="*/ 0 w 1836973"/>
              <a:gd name="connsiteY0" fmla="*/ 115555 h 693193"/>
              <a:gd name="connsiteX1" fmla="*/ 115555 w 1836973"/>
              <a:gd name="connsiteY1" fmla="*/ 0 h 693193"/>
              <a:gd name="connsiteX2" fmla="*/ 1721418 w 1836973"/>
              <a:gd name="connsiteY2" fmla="*/ 0 h 693193"/>
              <a:gd name="connsiteX3" fmla="*/ 1836973 w 1836973"/>
              <a:gd name="connsiteY3" fmla="*/ 115555 h 693193"/>
              <a:gd name="connsiteX4" fmla="*/ 1836973 w 1836973"/>
              <a:gd name="connsiteY4" fmla="*/ 577638 h 693193"/>
              <a:gd name="connsiteX5" fmla="*/ 1721418 w 1836973"/>
              <a:gd name="connsiteY5" fmla="*/ 693193 h 693193"/>
              <a:gd name="connsiteX6" fmla="*/ 115555 w 1836973"/>
              <a:gd name="connsiteY6" fmla="*/ 693193 h 693193"/>
              <a:gd name="connsiteX7" fmla="*/ 0 w 1836973"/>
              <a:gd name="connsiteY7" fmla="*/ 577638 h 693193"/>
              <a:gd name="connsiteX8" fmla="*/ 0 w 1836973"/>
              <a:gd name="connsiteY8" fmla="*/ 115555 h 69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6973" h="693193">
                <a:moveTo>
                  <a:pt x="0" y="115555"/>
                </a:moveTo>
                <a:cubicBezTo>
                  <a:pt x="0" y="51736"/>
                  <a:pt x="51736" y="0"/>
                  <a:pt x="115555" y="0"/>
                </a:cubicBezTo>
                <a:lnTo>
                  <a:pt x="1721418" y="0"/>
                </a:lnTo>
                <a:cubicBezTo>
                  <a:pt x="1785237" y="0"/>
                  <a:pt x="1836973" y="51736"/>
                  <a:pt x="1836973" y="115555"/>
                </a:cubicBezTo>
                <a:lnTo>
                  <a:pt x="1836973" y="577638"/>
                </a:lnTo>
                <a:cubicBezTo>
                  <a:pt x="1836973" y="641457"/>
                  <a:pt x="1785237" y="693193"/>
                  <a:pt x="1721418" y="693193"/>
                </a:cubicBezTo>
                <a:lnTo>
                  <a:pt x="115555" y="693193"/>
                </a:lnTo>
                <a:cubicBezTo>
                  <a:pt x="51736" y="693193"/>
                  <a:pt x="0" y="641457"/>
                  <a:pt x="0" y="577638"/>
                </a:cubicBezTo>
                <a:lnTo>
                  <a:pt x="0" y="11555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077" tIns="112077" rIns="112077" bIns="112077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100" kern="1200" dirty="0"/>
              <a:t>2,4 ETP par exploitations</a:t>
            </a:r>
          </a:p>
        </p:txBody>
      </p:sp>
      <p:sp>
        <p:nvSpPr>
          <p:cNvPr id="39" name="Rectangle : coins arrondis 38" descr="Euro avec un remplissage uni">
            <a:extLst>
              <a:ext uri="{FF2B5EF4-FFF2-40B4-BE49-F238E27FC236}">
                <a16:creationId xmlns:a16="http://schemas.microsoft.com/office/drawing/2014/main" id="{0C6E72DA-21C0-95D9-CC76-FEF140AA1587}"/>
              </a:ext>
            </a:extLst>
          </p:cNvPr>
          <p:cNvSpPr/>
          <p:nvPr/>
        </p:nvSpPr>
        <p:spPr>
          <a:xfrm>
            <a:off x="737669" y="3909647"/>
            <a:ext cx="693193" cy="693193"/>
          </a:xfrm>
          <a:prstGeom prst="roundRect">
            <a:avLst>
              <a:gd name="adj" fmla="val 16670"/>
            </a:avLst>
          </a:pr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40" name="Forme libre : forme 39">
            <a:extLst>
              <a:ext uri="{FF2B5EF4-FFF2-40B4-BE49-F238E27FC236}">
                <a16:creationId xmlns:a16="http://schemas.microsoft.com/office/drawing/2014/main" id="{7041CE57-60C5-4558-4D06-185A96885CDF}"/>
              </a:ext>
            </a:extLst>
          </p:cNvPr>
          <p:cNvSpPr/>
          <p:nvPr/>
        </p:nvSpPr>
        <p:spPr>
          <a:xfrm>
            <a:off x="1472453" y="3909647"/>
            <a:ext cx="1836973" cy="693193"/>
          </a:xfrm>
          <a:custGeom>
            <a:avLst/>
            <a:gdLst>
              <a:gd name="connsiteX0" fmla="*/ 0 w 1836973"/>
              <a:gd name="connsiteY0" fmla="*/ 115555 h 693193"/>
              <a:gd name="connsiteX1" fmla="*/ 115555 w 1836973"/>
              <a:gd name="connsiteY1" fmla="*/ 0 h 693193"/>
              <a:gd name="connsiteX2" fmla="*/ 1721418 w 1836973"/>
              <a:gd name="connsiteY2" fmla="*/ 0 h 693193"/>
              <a:gd name="connsiteX3" fmla="*/ 1836973 w 1836973"/>
              <a:gd name="connsiteY3" fmla="*/ 115555 h 693193"/>
              <a:gd name="connsiteX4" fmla="*/ 1836973 w 1836973"/>
              <a:gd name="connsiteY4" fmla="*/ 577638 h 693193"/>
              <a:gd name="connsiteX5" fmla="*/ 1721418 w 1836973"/>
              <a:gd name="connsiteY5" fmla="*/ 693193 h 693193"/>
              <a:gd name="connsiteX6" fmla="*/ 115555 w 1836973"/>
              <a:gd name="connsiteY6" fmla="*/ 693193 h 693193"/>
              <a:gd name="connsiteX7" fmla="*/ 0 w 1836973"/>
              <a:gd name="connsiteY7" fmla="*/ 577638 h 693193"/>
              <a:gd name="connsiteX8" fmla="*/ 0 w 1836973"/>
              <a:gd name="connsiteY8" fmla="*/ 115555 h 69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6973" h="693193">
                <a:moveTo>
                  <a:pt x="0" y="115555"/>
                </a:moveTo>
                <a:cubicBezTo>
                  <a:pt x="0" y="51736"/>
                  <a:pt x="51736" y="0"/>
                  <a:pt x="115555" y="0"/>
                </a:cubicBezTo>
                <a:lnTo>
                  <a:pt x="1721418" y="0"/>
                </a:lnTo>
                <a:cubicBezTo>
                  <a:pt x="1785237" y="0"/>
                  <a:pt x="1836973" y="51736"/>
                  <a:pt x="1836973" y="115555"/>
                </a:cubicBezTo>
                <a:lnTo>
                  <a:pt x="1836973" y="577638"/>
                </a:lnTo>
                <a:cubicBezTo>
                  <a:pt x="1836973" y="641457"/>
                  <a:pt x="1785237" y="693193"/>
                  <a:pt x="1721418" y="693193"/>
                </a:cubicBezTo>
                <a:lnTo>
                  <a:pt x="115555" y="693193"/>
                </a:lnTo>
                <a:cubicBezTo>
                  <a:pt x="51736" y="693193"/>
                  <a:pt x="0" y="641457"/>
                  <a:pt x="0" y="577638"/>
                </a:cubicBezTo>
                <a:lnTo>
                  <a:pt x="0" y="11555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077" tIns="112077" rIns="112077" bIns="112077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100" kern="1200" dirty="0"/>
              <a:t>38 % d’exploitations ayant une PBS &lt; 100 000€</a:t>
            </a:r>
          </a:p>
        </p:txBody>
      </p:sp>
      <p:sp>
        <p:nvSpPr>
          <p:cNvPr id="41" name="Rectangle : coins arrondis 40" descr="Porte-bloc avec un remplissage uni">
            <a:extLst>
              <a:ext uri="{FF2B5EF4-FFF2-40B4-BE49-F238E27FC236}">
                <a16:creationId xmlns:a16="http://schemas.microsoft.com/office/drawing/2014/main" id="{A33C7541-13C2-423C-3091-14DD86ABD836}"/>
              </a:ext>
            </a:extLst>
          </p:cNvPr>
          <p:cNvSpPr/>
          <p:nvPr/>
        </p:nvSpPr>
        <p:spPr>
          <a:xfrm>
            <a:off x="737669" y="4686023"/>
            <a:ext cx="693193" cy="693193"/>
          </a:xfrm>
          <a:prstGeom prst="roundRect">
            <a:avLst>
              <a:gd name="adj" fmla="val 16670"/>
            </a:avLst>
          </a:pr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7D19D483-3E3E-F55A-8C6D-02A86ABC3E33}"/>
              </a:ext>
            </a:extLst>
          </p:cNvPr>
          <p:cNvSpPr/>
          <p:nvPr/>
        </p:nvSpPr>
        <p:spPr>
          <a:xfrm>
            <a:off x="1510222" y="4697052"/>
            <a:ext cx="1836973" cy="693193"/>
          </a:xfrm>
          <a:custGeom>
            <a:avLst/>
            <a:gdLst>
              <a:gd name="connsiteX0" fmla="*/ 0 w 1836973"/>
              <a:gd name="connsiteY0" fmla="*/ 115555 h 693193"/>
              <a:gd name="connsiteX1" fmla="*/ 115555 w 1836973"/>
              <a:gd name="connsiteY1" fmla="*/ 0 h 693193"/>
              <a:gd name="connsiteX2" fmla="*/ 1721418 w 1836973"/>
              <a:gd name="connsiteY2" fmla="*/ 0 h 693193"/>
              <a:gd name="connsiteX3" fmla="*/ 1836973 w 1836973"/>
              <a:gd name="connsiteY3" fmla="*/ 115555 h 693193"/>
              <a:gd name="connsiteX4" fmla="*/ 1836973 w 1836973"/>
              <a:gd name="connsiteY4" fmla="*/ 577638 h 693193"/>
              <a:gd name="connsiteX5" fmla="*/ 1721418 w 1836973"/>
              <a:gd name="connsiteY5" fmla="*/ 693193 h 693193"/>
              <a:gd name="connsiteX6" fmla="*/ 115555 w 1836973"/>
              <a:gd name="connsiteY6" fmla="*/ 693193 h 693193"/>
              <a:gd name="connsiteX7" fmla="*/ 0 w 1836973"/>
              <a:gd name="connsiteY7" fmla="*/ 577638 h 693193"/>
              <a:gd name="connsiteX8" fmla="*/ 0 w 1836973"/>
              <a:gd name="connsiteY8" fmla="*/ 115555 h 69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6973" h="693193">
                <a:moveTo>
                  <a:pt x="0" y="115555"/>
                </a:moveTo>
                <a:cubicBezTo>
                  <a:pt x="0" y="51736"/>
                  <a:pt x="51736" y="0"/>
                  <a:pt x="115555" y="0"/>
                </a:cubicBezTo>
                <a:lnTo>
                  <a:pt x="1721418" y="0"/>
                </a:lnTo>
                <a:cubicBezTo>
                  <a:pt x="1785237" y="0"/>
                  <a:pt x="1836973" y="51736"/>
                  <a:pt x="1836973" y="115555"/>
                </a:cubicBezTo>
                <a:lnTo>
                  <a:pt x="1836973" y="577638"/>
                </a:lnTo>
                <a:cubicBezTo>
                  <a:pt x="1836973" y="641457"/>
                  <a:pt x="1785237" y="693193"/>
                  <a:pt x="1721418" y="693193"/>
                </a:cubicBezTo>
                <a:lnTo>
                  <a:pt x="115555" y="693193"/>
                </a:lnTo>
                <a:cubicBezTo>
                  <a:pt x="51736" y="693193"/>
                  <a:pt x="0" y="641457"/>
                  <a:pt x="0" y="577638"/>
                </a:cubicBezTo>
                <a:lnTo>
                  <a:pt x="0" y="11555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077" tIns="112077" rIns="112077" bIns="112077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100" kern="1200" dirty="0"/>
              <a:t>47% sous statut individuelle</a:t>
            </a:r>
          </a:p>
        </p:txBody>
      </p:sp>
      <p:sp>
        <p:nvSpPr>
          <p:cNvPr id="43" name="Rectangle : coins arrondis 42" descr="Profil femelle contour">
            <a:extLst>
              <a:ext uri="{FF2B5EF4-FFF2-40B4-BE49-F238E27FC236}">
                <a16:creationId xmlns:a16="http://schemas.microsoft.com/office/drawing/2014/main" id="{5ED42BA8-1A63-4005-F972-929AD235E30F}"/>
              </a:ext>
            </a:extLst>
          </p:cNvPr>
          <p:cNvSpPr/>
          <p:nvPr/>
        </p:nvSpPr>
        <p:spPr>
          <a:xfrm>
            <a:off x="737669" y="5462400"/>
            <a:ext cx="693193" cy="693193"/>
          </a:xfrm>
          <a:prstGeom prst="roundRect">
            <a:avLst>
              <a:gd name="adj" fmla="val 16670"/>
            </a:avLst>
          </a:pr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353A8F3E-BDF2-0116-8020-5AC8218DA453}"/>
              </a:ext>
            </a:extLst>
          </p:cNvPr>
          <p:cNvSpPr/>
          <p:nvPr/>
        </p:nvSpPr>
        <p:spPr>
          <a:xfrm>
            <a:off x="1482777" y="5462456"/>
            <a:ext cx="1836973" cy="693193"/>
          </a:xfrm>
          <a:custGeom>
            <a:avLst/>
            <a:gdLst>
              <a:gd name="connsiteX0" fmla="*/ 0 w 1836973"/>
              <a:gd name="connsiteY0" fmla="*/ 115555 h 693193"/>
              <a:gd name="connsiteX1" fmla="*/ 115555 w 1836973"/>
              <a:gd name="connsiteY1" fmla="*/ 0 h 693193"/>
              <a:gd name="connsiteX2" fmla="*/ 1721418 w 1836973"/>
              <a:gd name="connsiteY2" fmla="*/ 0 h 693193"/>
              <a:gd name="connsiteX3" fmla="*/ 1836973 w 1836973"/>
              <a:gd name="connsiteY3" fmla="*/ 115555 h 693193"/>
              <a:gd name="connsiteX4" fmla="*/ 1836973 w 1836973"/>
              <a:gd name="connsiteY4" fmla="*/ 577638 h 693193"/>
              <a:gd name="connsiteX5" fmla="*/ 1721418 w 1836973"/>
              <a:gd name="connsiteY5" fmla="*/ 693193 h 693193"/>
              <a:gd name="connsiteX6" fmla="*/ 115555 w 1836973"/>
              <a:gd name="connsiteY6" fmla="*/ 693193 h 693193"/>
              <a:gd name="connsiteX7" fmla="*/ 0 w 1836973"/>
              <a:gd name="connsiteY7" fmla="*/ 577638 h 693193"/>
              <a:gd name="connsiteX8" fmla="*/ 0 w 1836973"/>
              <a:gd name="connsiteY8" fmla="*/ 115555 h 69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6973" h="693193">
                <a:moveTo>
                  <a:pt x="0" y="115555"/>
                </a:moveTo>
                <a:cubicBezTo>
                  <a:pt x="0" y="51736"/>
                  <a:pt x="51736" y="0"/>
                  <a:pt x="115555" y="0"/>
                </a:cubicBezTo>
                <a:lnTo>
                  <a:pt x="1721418" y="0"/>
                </a:lnTo>
                <a:cubicBezTo>
                  <a:pt x="1785237" y="0"/>
                  <a:pt x="1836973" y="51736"/>
                  <a:pt x="1836973" y="115555"/>
                </a:cubicBezTo>
                <a:lnTo>
                  <a:pt x="1836973" y="577638"/>
                </a:lnTo>
                <a:cubicBezTo>
                  <a:pt x="1836973" y="641457"/>
                  <a:pt x="1785237" y="693193"/>
                  <a:pt x="1721418" y="693193"/>
                </a:cubicBezTo>
                <a:lnTo>
                  <a:pt x="115555" y="693193"/>
                </a:lnTo>
                <a:cubicBezTo>
                  <a:pt x="51736" y="693193"/>
                  <a:pt x="0" y="641457"/>
                  <a:pt x="0" y="577638"/>
                </a:cubicBezTo>
                <a:lnTo>
                  <a:pt x="0" y="11555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077" tIns="112077" rIns="112077" bIns="112077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100" kern="1200" dirty="0"/>
              <a:t>26% cheffe d’exploitation</a:t>
            </a:r>
          </a:p>
        </p:txBody>
      </p:sp>
    </p:spTree>
    <p:extLst>
      <p:ext uri="{BB962C8B-B14F-4D97-AF65-F5344CB8AC3E}">
        <p14:creationId xmlns:p14="http://schemas.microsoft.com/office/powerpoint/2010/main" val="414501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FF73F1-0371-BAB2-81F8-F2B27B972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exploitations SIQO : une forte dynamique entre 2010 et 2020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E6316545-D1D0-B611-36D4-B999E24CE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433"/>
          <a:stretch/>
        </p:blipFill>
        <p:spPr>
          <a:xfrm>
            <a:off x="2401824" y="1330535"/>
            <a:ext cx="6859626" cy="3630230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64B85B-D663-896F-6710-E19E6D6F4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3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56F3F9D-65E4-5143-08B8-2860A34D6796}"/>
              </a:ext>
            </a:extLst>
          </p:cNvPr>
          <p:cNvSpPr txBox="1"/>
          <p:nvPr/>
        </p:nvSpPr>
        <p:spPr>
          <a:xfrm>
            <a:off x="903289" y="5226784"/>
            <a:ext cx="10385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43 % </a:t>
            </a:r>
            <a:r>
              <a:rPr lang="fr-FR" dirty="0"/>
              <a:t>d’exploitations sous SIQO en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Région au-dessus de la moyenne nationale (36 %)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+11 pts </a:t>
            </a:r>
            <a:r>
              <a:rPr lang="fr-FR" dirty="0"/>
              <a:t>en 10 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Hausse surtout liée au développement de </a:t>
            </a:r>
            <a:r>
              <a:rPr lang="fr-FR" b="1" dirty="0"/>
              <a:t>l’agriculture biologique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A39CE80-4DAA-723A-2168-0E00804610C0}"/>
              </a:ext>
            </a:extLst>
          </p:cNvPr>
          <p:cNvSpPr txBox="1"/>
          <p:nvPr/>
        </p:nvSpPr>
        <p:spPr>
          <a:xfrm>
            <a:off x="0" y="6427113"/>
            <a:ext cx="60159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Source : Agreste - Recensement agricole 2020</a:t>
            </a:r>
          </a:p>
          <a:p>
            <a:r>
              <a:rPr lang="fr-FR" sz="1100" dirty="0"/>
              <a:t>Traitement : DRAAF Nouvelle-Aquitaine</a:t>
            </a:r>
          </a:p>
        </p:txBody>
      </p:sp>
      <p:pic>
        <p:nvPicPr>
          <p:cNvPr id="5" name="Image 4" descr="Une image contenant text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0896F237-1708-A6C1-36D1-F222D9B731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712" y="4814912"/>
            <a:ext cx="3011641" cy="106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44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FBEAC6-86C2-29CD-DDB9-E7693C1FF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Une répartition inégale des labels de qualité selon les départements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B056A5-CE4A-FCBA-354B-CFEA19885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D609383-BD68-FB7B-07E6-D4880ABCE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4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449A18D-26CC-B601-04EF-8531D9BE1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00" y="1147654"/>
            <a:ext cx="3592605" cy="367785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A0D9C2B-AA6B-90A1-B5C6-1165A75AC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200" y="1199619"/>
            <a:ext cx="5797360" cy="5382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EC84FC3-D28F-8CBB-A86A-E21B60013CC7}"/>
              </a:ext>
            </a:extLst>
          </p:cNvPr>
          <p:cNvSpPr txBox="1"/>
          <p:nvPr/>
        </p:nvSpPr>
        <p:spPr>
          <a:xfrm>
            <a:off x="49274" y="4679212"/>
            <a:ext cx="61267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viticulture </a:t>
            </a:r>
            <a:r>
              <a:rPr lang="fr-FR" dirty="0"/>
              <a:t>en AOC-AOP en Gironde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 productions sous Label Rouge en zones d’élevage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 une progression transversale de l’agriculture biologique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42AA6EF-5426-92F6-1B22-0FEFA8A1F496}"/>
              </a:ext>
            </a:extLst>
          </p:cNvPr>
          <p:cNvSpPr txBox="1"/>
          <p:nvPr/>
        </p:nvSpPr>
        <p:spPr>
          <a:xfrm>
            <a:off x="0" y="6427113"/>
            <a:ext cx="60159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Source : Agreste - Recensement agricole 2020</a:t>
            </a:r>
          </a:p>
          <a:p>
            <a:r>
              <a:rPr lang="fr-FR" sz="1100" dirty="0"/>
              <a:t>Traitement : DRAAF Nouvelle-Aquitaine</a:t>
            </a:r>
          </a:p>
        </p:txBody>
      </p:sp>
      <p:pic>
        <p:nvPicPr>
          <p:cNvPr id="9" name="Image 8" descr="Une image contenant text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8C03A741-BBBF-93EE-AC4D-251BA9805B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359" y="48170"/>
            <a:ext cx="3011641" cy="106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23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CF27FD-5D53-7114-AFE7-0E98EC53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poids des SIQO par département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965D7A-F650-0AD1-6A20-B9BE89204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5</a:t>
            </a:fld>
            <a:endParaRPr lang="fr-FR"/>
          </a:p>
        </p:txBody>
      </p:sp>
      <p:pic>
        <p:nvPicPr>
          <p:cNvPr id="3" name="Image 2" descr="Une image contenant text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A9BCCD93-2D61-EB8E-82C6-35FE60DB9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119" y="5682053"/>
            <a:ext cx="3011641" cy="1061683"/>
          </a:xfrm>
          <a:prstGeom prst="rect">
            <a:avLst/>
          </a:prstGeom>
        </p:spPr>
      </p:pic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588D21FB-20CB-A9AF-5CD8-B504D27BC6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0987631"/>
              </p:ext>
            </p:extLst>
          </p:nvPr>
        </p:nvGraphicFramePr>
        <p:xfrm>
          <a:off x="228601" y="1052400"/>
          <a:ext cx="10728160" cy="5118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E73AAC68-817F-95C5-6189-22368873743C}"/>
              </a:ext>
            </a:extLst>
          </p:cNvPr>
          <p:cNvSpPr txBox="1"/>
          <p:nvPr/>
        </p:nvSpPr>
        <p:spPr>
          <a:xfrm>
            <a:off x="0" y="6427113"/>
            <a:ext cx="60159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Source : Agreste - Recensement agricole 2020</a:t>
            </a:r>
          </a:p>
          <a:p>
            <a:r>
              <a:rPr lang="fr-FR" sz="1100" dirty="0"/>
              <a:t>Traitement : DRAAF Nouvelle-Aquitaine</a:t>
            </a:r>
          </a:p>
        </p:txBody>
      </p:sp>
    </p:spTree>
    <p:extLst>
      <p:ext uri="{BB962C8B-B14F-4D97-AF65-F5344CB8AC3E}">
        <p14:creationId xmlns:p14="http://schemas.microsoft.com/office/powerpoint/2010/main" val="379201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CFDE51-F0D2-018F-F565-8DF396CA2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des SIQO selon la spécialisation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4CE31187-12F5-EE18-0BEB-31F959BC8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7378" y="1136430"/>
            <a:ext cx="10000244" cy="4220014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2648FB-A77F-F617-E759-7CB9D849E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6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017FCD1-48C8-D746-EA49-274CC5DFF5B9}"/>
              </a:ext>
            </a:extLst>
          </p:cNvPr>
          <p:cNvSpPr txBox="1"/>
          <p:nvPr/>
        </p:nvSpPr>
        <p:spPr>
          <a:xfrm>
            <a:off x="0" y="6427113"/>
            <a:ext cx="60159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Source : Agreste - Recensement agricole 2020</a:t>
            </a:r>
          </a:p>
          <a:p>
            <a:r>
              <a:rPr lang="fr-FR" sz="1100" dirty="0"/>
              <a:t>Traitement : DRAAF Nouvelle-Aquitaine</a:t>
            </a:r>
          </a:p>
        </p:txBody>
      </p:sp>
      <p:pic>
        <p:nvPicPr>
          <p:cNvPr id="5" name="Image 4" descr="Une image contenant text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8BD52C0F-6630-0D3E-1EFE-788340A421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119" y="5682053"/>
            <a:ext cx="3011641" cy="106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72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58D435-A665-4983-FFAC-9A79D084F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Répartition des exploitations par spécialisation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98281D37-A202-0DEA-FCF5-7D55465463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042179"/>
              </p:ext>
            </p:extLst>
          </p:nvPr>
        </p:nvGraphicFramePr>
        <p:xfrm>
          <a:off x="-591733" y="1295278"/>
          <a:ext cx="7526568" cy="463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D39DA8-1199-26FD-C93B-44DAF7F24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7</a:t>
            </a:fld>
            <a:endParaRPr lang="fr-FR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98281D37-A202-0DEA-FCF5-7D55465463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010728"/>
              </p:ext>
            </p:extLst>
          </p:nvPr>
        </p:nvGraphicFramePr>
        <p:xfrm>
          <a:off x="5516880" y="1030788"/>
          <a:ext cx="6427938" cy="4837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DB1E4A49-62FC-AAEC-8699-A498EB5E34E9}"/>
              </a:ext>
            </a:extLst>
          </p:cNvPr>
          <p:cNvSpPr txBox="1"/>
          <p:nvPr/>
        </p:nvSpPr>
        <p:spPr>
          <a:xfrm>
            <a:off x="0" y="6427113"/>
            <a:ext cx="60159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Source : Agreste - Recensement agricole 2020</a:t>
            </a:r>
          </a:p>
          <a:p>
            <a:r>
              <a:rPr lang="fr-FR" sz="1100" dirty="0"/>
              <a:t>Traitement : DRAAF Nouvelle-Aquitaine</a:t>
            </a:r>
          </a:p>
        </p:txBody>
      </p:sp>
      <p:pic>
        <p:nvPicPr>
          <p:cNvPr id="7" name="Image 6" descr="Une image contenant text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CE7B8F87-3507-95CF-2CCF-EEC42E08E2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679" y="5628875"/>
            <a:ext cx="3011641" cy="106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51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773C72-3AB5-C510-C8E5-636153250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Différences de potentiel de production par unité de travail selon l’OTEX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85DF96A3-DB4D-49D9-848C-EEFEEC8A40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573846"/>
              </p:ext>
            </p:extLst>
          </p:nvPr>
        </p:nvGraphicFramePr>
        <p:xfrm>
          <a:off x="183949" y="1460912"/>
          <a:ext cx="10878502" cy="547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age 4" descr="Une image contenant text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52639AE9-65B0-55AC-2149-CA12A7EAA4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159" y="1187716"/>
            <a:ext cx="3011641" cy="106168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8B1B019-AE41-A358-B422-466CD9C142DF}"/>
              </a:ext>
            </a:extLst>
          </p:cNvPr>
          <p:cNvSpPr txBox="1"/>
          <p:nvPr/>
        </p:nvSpPr>
        <p:spPr>
          <a:xfrm>
            <a:off x="0" y="6427113"/>
            <a:ext cx="60159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Source : Agreste - Recensement agricole 2020</a:t>
            </a:r>
          </a:p>
          <a:p>
            <a:r>
              <a:rPr lang="fr-FR" sz="1100" dirty="0"/>
              <a:t>Traitement : DRAAF Nouvelle-Aquitaine</a:t>
            </a:r>
          </a:p>
        </p:txBody>
      </p:sp>
    </p:spTree>
    <p:extLst>
      <p:ext uri="{BB962C8B-B14F-4D97-AF65-F5344CB8AC3E}">
        <p14:creationId xmlns:p14="http://schemas.microsoft.com/office/powerpoint/2010/main" val="252789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7680F0-BD3A-799A-5F18-09D9A6FC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Zoom systèmes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4C6124-EF44-4D71-5221-45348A0A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9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F891555-890A-3CA8-7CCB-5A971C709CAB}"/>
              </a:ext>
            </a:extLst>
          </p:cNvPr>
          <p:cNvSpPr txBox="1"/>
          <p:nvPr/>
        </p:nvSpPr>
        <p:spPr>
          <a:xfrm>
            <a:off x="0" y="6427113"/>
            <a:ext cx="60159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Source : Agreste - Recensement agricole 2020 _ base INOSYS</a:t>
            </a:r>
          </a:p>
          <a:p>
            <a:r>
              <a:rPr lang="fr-FR" sz="1100" dirty="0"/>
              <a:t>Traitement : CRA Nouvelle-Aquitaine</a:t>
            </a:r>
          </a:p>
        </p:txBody>
      </p:sp>
      <p:pic>
        <p:nvPicPr>
          <p:cNvPr id="6" name="Image 5" descr="Une image contenant text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E656FD57-46D9-B7C2-FF5F-F61D4BF4E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119" y="5682053"/>
            <a:ext cx="3011641" cy="1061683"/>
          </a:xfrm>
          <a:prstGeom prst="rect">
            <a:avLst/>
          </a:prstGeom>
        </p:spPr>
      </p:pic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C5D13B19-638B-17F9-E015-F8B769ED92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613914"/>
              </p:ext>
            </p:extLst>
          </p:nvPr>
        </p:nvGraphicFramePr>
        <p:xfrm>
          <a:off x="0" y="1229125"/>
          <a:ext cx="7235391" cy="4183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9340E640-54AE-1CBB-1221-C22BEB05D0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7928074"/>
              </p:ext>
            </p:extLst>
          </p:nvPr>
        </p:nvGraphicFramePr>
        <p:xfrm>
          <a:off x="6888296" y="252960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16809252"/>
      </p:ext>
    </p:extLst>
  </p:cSld>
  <p:clrMapOvr>
    <a:masterClrMapping/>
  </p:clrMapOvr>
</p:sld>
</file>

<file path=ppt/theme/theme1.xml><?xml version="1.0" encoding="utf-8"?>
<a:theme xmlns:a="http://schemas.openxmlformats.org/drawingml/2006/main" name="APCA_V3">
  <a:themeElements>
    <a:clrScheme name="Chambragri">
      <a:dk1>
        <a:srgbClr val="000000"/>
      </a:dk1>
      <a:lt1>
        <a:srgbClr val="FFFFFF"/>
      </a:lt1>
      <a:dk2>
        <a:srgbClr val="E41B1B"/>
      </a:dk2>
      <a:lt2>
        <a:srgbClr val="F6A30D"/>
      </a:lt2>
      <a:accent1>
        <a:srgbClr val="80BA27"/>
      </a:accent1>
      <a:accent2>
        <a:srgbClr val="BA834B"/>
      </a:accent2>
      <a:accent3>
        <a:srgbClr val="009C46"/>
      </a:accent3>
      <a:accent4>
        <a:srgbClr val="ED6B1C"/>
      </a:accent4>
      <a:accent5>
        <a:srgbClr val="008E96"/>
      </a:accent5>
      <a:accent6>
        <a:srgbClr val="E94F2D"/>
      </a:accent6>
      <a:hlink>
        <a:srgbClr val="505050"/>
      </a:hlink>
      <a:folHlink>
        <a:srgbClr val="A0A0A0"/>
      </a:folHlink>
    </a:clrScheme>
    <a:fontScheme name="Chambagr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PCA_V3" id="{FA153C38-360E-4904-92F8-528C1449CBD9}" vid="{9638920B-64DA-48A7-802C-73AD66BF328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APCA_V3</Template>
  <TotalTime>1145</TotalTime>
  <Words>609</Words>
  <Application>Microsoft Office PowerPoint</Application>
  <PresentationFormat>Grand écran</PresentationFormat>
  <Paragraphs>106</Paragraphs>
  <Slides>13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Verdana</vt:lpstr>
      <vt:lpstr>Wingdings</vt:lpstr>
      <vt:lpstr>APCA_V3</vt:lpstr>
      <vt:lpstr>Les SIQO comme vecteur d'attractivité des métiers</vt:lpstr>
      <vt:lpstr>Portrait des exploitations sous SIQO en Nouvelle-Aquitaine </vt:lpstr>
      <vt:lpstr>Les exploitations SIQO : une forte dynamique entre 2010 et 2020</vt:lpstr>
      <vt:lpstr>Une répartition inégale des labels de qualité selon les départements</vt:lpstr>
      <vt:lpstr>Le poids des SIQO par département</vt:lpstr>
      <vt:lpstr>Evolution des SIQO selon la spécialisation</vt:lpstr>
      <vt:lpstr>Répartition des exploitations par spécialisation</vt:lpstr>
      <vt:lpstr>Différences de potentiel de production par unité de travail selon l’OTEX</vt:lpstr>
      <vt:lpstr>Zoom systèmes</vt:lpstr>
      <vt:lpstr>Renouvellement des générations</vt:lpstr>
      <vt:lpstr>Dynamique installation</vt:lpstr>
      <vt:lpstr>Répartition par OTEX des exploitations nouvellement installées sous SIQO</vt:lpstr>
      <vt:lpstr>Merci de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nadine robion</dc:creator>
  <cp:lastModifiedBy>Maylis HERRAN</cp:lastModifiedBy>
  <cp:revision>25</cp:revision>
  <dcterms:created xsi:type="dcterms:W3CDTF">2021-11-11T17:32:11Z</dcterms:created>
  <dcterms:modified xsi:type="dcterms:W3CDTF">2025-10-13T05:56:27Z</dcterms:modified>
</cp:coreProperties>
</file>