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51" r:id="rId5"/>
  </p:sldMasterIdLst>
  <p:notesMasterIdLst>
    <p:notesMasterId r:id="rId36"/>
  </p:notesMasterIdLst>
  <p:sldIdLst>
    <p:sldId id="256" r:id="rId6"/>
    <p:sldId id="260" r:id="rId7"/>
    <p:sldId id="388" r:id="rId8"/>
    <p:sldId id="350" r:id="rId9"/>
    <p:sldId id="352" r:id="rId10"/>
    <p:sldId id="360" r:id="rId11"/>
    <p:sldId id="389" r:id="rId12"/>
    <p:sldId id="391" r:id="rId13"/>
    <p:sldId id="393" r:id="rId14"/>
    <p:sldId id="394" r:id="rId15"/>
    <p:sldId id="395" r:id="rId16"/>
    <p:sldId id="396" r:id="rId17"/>
    <p:sldId id="397" r:id="rId18"/>
    <p:sldId id="398" r:id="rId19"/>
    <p:sldId id="401" r:id="rId20"/>
    <p:sldId id="366" r:id="rId21"/>
    <p:sldId id="355" r:id="rId22"/>
    <p:sldId id="399" r:id="rId23"/>
    <p:sldId id="359" r:id="rId24"/>
    <p:sldId id="378" r:id="rId25"/>
    <p:sldId id="376" r:id="rId26"/>
    <p:sldId id="404" r:id="rId27"/>
    <p:sldId id="405" r:id="rId28"/>
    <p:sldId id="406" r:id="rId29"/>
    <p:sldId id="407" r:id="rId30"/>
    <p:sldId id="319" r:id="rId31"/>
    <p:sldId id="403" r:id="rId32"/>
    <p:sldId id="367" r:id="rId33"/>
    <p:sldId id="402" r:id="rId34"/>
    <p:sldId id="363" r:id="rId35"/>
  </p:sldIdLst>
  <p:sldSz cx="12192000" cy="6858000"/>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6E17563-B8AC-4CB6-B66E-EB732FCF2D9D}">
          <p14:sldIdLst>
            <p14:sldId id="256"/>
            <p14:sldId id="260"/>
            <p14:sldId id="388"/>
            <p14:sldId id="350"/>
            <p14:sldId id="352"/>
            <p14:sldId id="360"/>
            <p14:sldId id="389"/>
            <p14:sldId id="391"/>
            <p14:sldId id="393"/>
            <p14:sldId id="394"/>
            <p14:sldId id="395"/>
            <p14:sldId id="396"/>
            <p14:sldId id="397"/>
            <p14:sldId id="398"/>
            <p14:sldId id="401"/>
            <p14:sldId id="366"/>
            <p14:sldId id="355"/>
            <p14:sldId id="399"/>
            <p14:sldId id="359"/>
            <p14:sldId id="378"/>
            <p14:sldId id="376"/>
            <p14:sldId id="404"/>
            <p14:sldId id="405"/>
            <p14:sldId id="406"/>
            <p14:sldId id="407"/>
            <p14:sldId id="319"/>
            <p14:sldId id="403"/>
            <p14:sldId id="367"/>
            <p14:sldId id="402"/>
            <p14:sldId id="3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1B200-2261-0724-3F5F-3C119664CC3F}" name="BADOCHE Arnaud" initials="BA" userId="S::arnaud.badoche@edf.fr::4ea1909b-11ae-4c8f-a559-d4cf9870f71f" providerId="AD"/>
  <p188:author id="{631C6112-5D9F-DC11-CB4F-4235391BD841}" name="GRANDCLEMENT Catherine" initials="GC" userId="S::catherine.grandclement@edf.fr::a9ee5837-a1bc-47f8-ac5c-74973df3e7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3D52"/>
    <a:srgbClr val="E78390"/>
    <a:srgbClr val="27292E"/>
    <a:srgbClr val="605852"/>
    <a:srgbClr val="6B7B88"/>
    <a:srgbClr val="A3ABAD"/>
    <a:srgbClr val="2F5597"/>
    <a:srgbClr val="B7AFA2"/>
    <a:srgbClr val="293521"/>
    <a:srgbClr val="A99C8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8CD59-BA51-4171-9419-BF9C465F6CC0}" v="3" dt="2025-10-15T22:35:20.6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34" autoAdjust="0"/>
    <p:restoredTop sz="59307" autoAdjust="0"/>
  </p:normalViewPr>
  <p:slideViewPr>
    <p:cSldViewPr snapToGrid="0" snapToObjects="1">
      <p:cViewPr varScale="1">
        <p:scale>
          <a:sx n="34" d="100"/>
          <a:sy n="34" d="100"/>
        </p:scale>
        <p:origin x="12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DCLEMENT Catherine" userId="a9ee5837-a1bc-47f8-ac5c-74973df3e710" providerId="ADAL" clId="{EEB8CD59-BA51-4171-9419-BF9C465F6CC0}"/>
    <pc:docChg chg="custSel modSld">
      <pc:chgData name="GRANDCLEMENT Catherine" userId="a9ee5837-a1bc-47f8-ac5c-74973df3e710" providerId="ADAL" clId="{EEB8CD59-BA51-4171-9419-BF9C465F6CC0}" dt="2025-10-15T22:35:20.676" v="25"/>
      <pc:docMkLst>
        <pc:docMk/>
      </pc:docMkLst>
      <pc:sldChg chg="addSp delSp mod modNotesTx">
        <pc:chgData name="GRANDCLEMENT Catherine" userId="a9ee5837-a1bc-47f8-ac5c-74973df3e710" providerId="ADAL" clId="{EEB8CD59-BA51-4171-9419-BF9C465F6CC0}" dt="2025-10-15T22:35:20.676" v="25"/>
        <pc:sldMkLst>
          <pc:docMk/>
          <pc:sldMk cId="161350630" sldId="256"/>
        </pc:sldMkLst>
        <pc:picChg chg="add del">
          <ac:chgData name="GRANDCLEMENT Catherine" userId="a9ee5837-a1bc-47f8-ac5c-74973df3e710" providerId="ADAL" clId="{EEB8CD59-BA51-4171-9419-BF9C465F6CC0}" dt="2025-10-15T22:35:20.676" v="25"/>
          <ac:picMkLst>
            <pc:docMk/>
            <pc:sldMk cId="161350630" sldId="256"/>
            <ac:picMk id="5" creationId="{E48B297C-B733-AD51-A539-26B1C222734C}"/>
          </ac:picMkLst>
        </pc:picChg>
      </pc:sldChg>
      <pc:sldChg chg="modNotesTx">
        <pc:chgData name="GRANDCLEMENT Catherine" userId="a9ee5837-a1bc-47f8-ac5c-74973df3e710" providerId="ADAL" clId="{EEB8CD59-BA51-4171-9419-BF9C465F6CC0}" dt="2025-10-15T22:30:51.301" v="1" actId="6549"/>
        <pc:sldMkLst>
          <pc:docMk/>
          <pc:sldMk cId="2157240857" sldId="260"/>
        </pc:sldMkLst>
      </pc:sldChg>
      <pc:sldChg chg="modNotesTx">
        <pc:chgData name="GRANDCLEMENT Catherine" userId="a9ee5837-a1bc-47f8-ac5c-74973df3e710" providerId="ADAL" clId="{EEB8CD59-BA51-4171-9419-BF9C465F6CC0}" dt="2025-10-15T22:30:57.365" v="3" actId="6549"/>
        <pc:sldMkLst>
          <pc:docMk/>
          <pc:sldMk cId="111315193" sldId="350"/>
        </pc:sldMkLst>
      </pc:sldChg>
      <pc:sldChg chg="modNotesTx">
        <pc:chgData name="GRANDCLEMENT Catherine" userId="a9ee5837-a1bc-47f8-ac5c-74973df3e710" providerId="ADAL" clId="{EEB8CD59-BA51-4171-9419-BF9C465F6CC0}" dt="2025-10-15T22:31:00.787" v="4" actId="6549"/>
        <pc:sldMkLst>
          <pc:docMk/>
          <pc:sldMk cId="2594929063" sldId="352"/>
        </pc:sldMkLst>
      </pc:sldChg>
      <pc:sldChg chg="modNotesTx">
        <pc:chgData name="GRANDCLEMENT Catherine" userId="a9ee5837-a1bc-47f8-ac5c-74973df3e710" providerId="ADAL" clId="{EEB8CD59-BA51-4171-9419-BF9C465F6CC0}" dt="2025-10-15T22:31:40.917" v="14" actId="6549"/>
        <pc:sldMkLst>
          <pc:docMk/>
          <pc:sldMk cId="1240894609" sldId="355"/>
        </pc:sldMkLst>
      </pc:sldChg>
      <pc:sldChg chg="modNotesTx">
        <pc:chgData name="GRANDCLEMENT Catherine" userId="a9ee5837-a1bc-47f8-ac5c-74973df3e710" providerId="ADAL" clId="{EEB8CD59-BA51-4171-9419-BF9C465F6CC0}" dt="2025-10-15T22:31:46.293" v="16" actId="6549"/>
        <pc:sldMkLst>
          <pc:docMk/>
          <pc:sldMk cId="3353907595" sldId="359"/>
        </pc:sldMkLst>
      </pc:sldChg>
      <pc:sldChg chg="modNotesTx">
        <pc:chgData name="GRANDCLEMENT Catherine" userId="a9ee5837-a1bc-47f8-ac5c-74973df3e710" providerId="ADAL" clId="{EEB8CD59-BA51-4171-9419-BF9C465F6CC0}" dt="2025-10-15T22:31:04.931" v="5" actId="6549"/>
        <pc:sldMkLst>
          <pc:docMk/>
          <pc:sldMk cId="4146341737" sldId="360"/>
        </pc:sldMkLst>
      </pc:sldChg>
      <pc:sldChg chg="modNotesTx">
        <pc:chgData name="GRANDCLEMENT Catherine" userId="a9ee5837-a1bc-47f8-ac5c-74973df3e710" providerId="ADAL" clId="{EEB8CD59-BA51-4171-9419-BF9C465F6CC0}" dt="2025-10-15T22:31:36.435" v="13" actId="6549"/>
        <pc:sldMkLst>
          <pc:docMk/>
          <pc:sldMk cId="25239145" sldId="366"/>
        </pc:sldMkLst>
      </pc:sldChg>
      <pc:sldChg chg="modNotesTx">
        <pc:chgData name="GRANDCLEMENT Catherine" userId="a9ee5837-a1bc-47f8-ac5c-74973df3e710" providerId="ADAL" clId="{EEB8CD59-BA51-4171-9419-BF9C465F6CC0}" dt="2025-10-15T22:31:52.159" v="18" actId="6549"/>
        <pc:sldMkLst>
          <pc:docMk/>
          <pc:sldMk cId="3643266153" sldId="376"/>
        </pc:sldMkLst>
      </pc:sldChg>
      <pc:sldChg chg="modNotesTx">
        <pc:chgData name="GRANDCLEMENT Catherine" userId="a9ee5837-a1bc-47f8-ac5c-74973df3e710" providerId="ADAL" clId="{EEB8CD59-BA51-4171-9419-BF9C465F6CC0}" dt="2025-10-15T22:31:49.702" v="17" actId="6549"/>
        <pc:sldMkLst>
          <pc:docMk/>
          <pc:sldMk cId="3159228680" sldId="378"/>
        </pc:sldMkLst>
      </pc:sldChg>
      <pc:sldChg chg="modNotesTx">
        <pc:chgData name="GRANDCLEMENT Catherine" userId="a9ee5837-a1bc-47f8-ac5c-74973df3e710" providerId="ADAL" clId="{EEB8CD59-BA51-4171-9419-BF9C465F6CC0}" dt="2025-10-15T22:30:53.726" v="2" actId="6549"/>
        <pc:sldMkLst>
          <pc:docMk/>
          <pc:sldMk cId="1966507605" sldId="388"/>
        </pc:sldMkLst>
      </pc:sldChg>
      <pc:sldChg chg="modNotesTx">
        <pc:chgData name="GRANDCLEMENT Catherine" userId="a9ee5837-a1bc-47f8-ac5c-74973df3e710" providerId="ADAL" clId="{EEB8CD59-BA51-4171-9419-BF9C465F6CC0}" dt="2025-10-15T22:31:08.355" v="6" actId="6549"/>
        <pc:sldMkLst>
          <pc:docMk/>
          <pc:sldMk cId="2429670325" sldId="389"/>
        </pc:sldMkLst>
      </pc:sldChg>
      <pc:sldChg chg="modNotesTx">
        <pc:chgData name="GRANDCLEMENT Catherine" userId="a9ee5837-a1bc-47f8-ac5c-74973df3e710" providerId="ADAL" clId="{EEB8CD59-BA51-4171-9419-BF9C465F6CC0}" dt="2025-10-15T22:31:11.380" v="7" actId="6549"/>
        <pc:sldMkLst>
          <pc:docMk/>
          <pc:sldMk cId="3911211163" sldId="391"/>
        </pc:sldMkLst>
      </pc:sldChg>
      <pc:sldChg chg="modNotesTx">
        <pc:chgData name="GRANDCLEMENT Catherine" userId="a9ee5837-a1bc-47f8-ac5c-74973df3e710" providerId="ADAL" clId="{EEB8CD59-BA51-4171-9419-BF9C465F6CC0}" dt="2025-10-15T22:31:14.378" v="8" actId="6549"/>
        <pc:sldMkLst>
          <pc:docMk/>
          <pc:sldMk cId="3769394989" sldId="393"/>
        </pc:sldMkLst>
      </pc:sldChg>
      <pc:sldChg chg="modNotesTx">
        <pc:chgData name="GRANDCLEMENT Catherine" userId="a9ee5837-a1bc-47f8-ac5c-74973df3e710" providerId="ADAL" clId="{EEB8CD59-BA51-4171-9419-BF9C465F6CC0}" dt="2025-10-15T22:31:17.859" v="9" actId="6549"/>
        <pc:sldMkLst>
          <pc:docMk/>
          <pc:sldMk cId="4170943384" sldId="394"/>
        </pc:sldMkLst>
      </pc:sldChg>
      <pc:sldChg chg="modNotesTx">
        <pc:chgData name="GRANDCLEMENT Catherine" userId="a9ee5837-a1bc-47f8-ac5c-74973df3e710" providerId="ADAL" clId="{EEB8CD59-BA51-4171-9419-BF9C465F6CC0}" dt="2025-10-15T22:31:22.052" v="10" actId="6549"/>
        <pc:sldMkLst>
          <pc:docMk/>
          <pc:sldMk cId="3026148261" sldId="395"/>
        </pc:sldMkLst>
      </pc:sldChg>
      <pc:sldChg chg="modNotesTx">
        <pc:chgData name="GRANDCLEMENT Catherine" userId="a9ee5837-a1bc-47f8-ac5c-74973df3e710" providerId="ADAL" clId="{EEB8CD59-BA51-4171-9419-BF9C465F6CC0}" dt="2025-10-15T22:31:24.771" v="11" actId="6549"/>
        <pc:sldMkLst>
          <pc:docMk/>
          <pc:sldMk cId="1653602993" sldId="396"/>
        </pc:sldMkLst>
      </pc:sldChg>
      <pc:sldChg chg="modNotesTx">
        <pc:chgData name="GRANDCLEMENT Catherine" userId="a9ee5837-a1bc-47f8-ac5c-74973df3e710" providerId="ADAL" clId="{EEB8CD59-BA51-4171-9419-BF9C465F6CC0}" dt="2025-10-15T22:31:43.588" v="15" actId="6549"/>
        <pc:sldMkLst>
          <pc:docMk/>
          <pc:sldMk cId="2238387264" sldId="399"/>
        </pc:sldMkLst>
      </pc:sldChg>
      <pc:sldChg chg="modNotesTx">
        <pc:chgData name="GRANDCLEMENT Catherine" userId="a9ee5837-a1bc-47f8-ac5c-74973df3e710" providerId="ADAL" clId="{EEB8CD59-BA51-4171-9419-BF9C465F6CC0}" dt="2025-10-15T22:31:31.115" v="12" actId="6549"/>
        <pc:sldMkLst>
          <pc:docMk/>
          <pc:sldMk cId="662242178" sldId="401"/>
        </pc:sldMkLst>
      </pc:sldChg>
      <pc:sldChg chg="modNotesTx">
        <pc:chgData name="GRANDCLEMENT Catherine" userId="a9ee5837-a1bc-47f8-ac5c-74973df3e710" providerId="ADAL" clId="{EEB8CD59-BA51-4171-9419-BF9C465F6CC0}" dt="2025-10-15T22:31:54.071" v="19" actId="6549"/>
        <pc:sldMkLst>
          <pc:docMk/>
          <pc:sldMk cId="513490752" sldId="404"/>
        </pc:sldMkLst>
      </pc:sldChg>
      <pc:sldChg chg="modNotesTx">
        <pc:chgData name="GRANDCLEMENT Catherine" userId="a9ee5837-a1bc-47f8-ac5c-74973df3e710" providerId="ADAL" clId="{EEB8CD59-BA51-4171-9419-BF9C465F6CC0}" dt="2025-10-15T22:31:55.803" v="20" actId="6549"/>
        <pc:sldMkLst>
          <pc:docMk/>
          <pc:sldMk cId="3217143179" sldId="405"/>
        </pc:sldMkLst>
      </pc:sldChg>
      <pc:sldChg chg="modNotesTx">
        <pc:chgData name="GRANDCLEMENT Catherine" userId="a9ee5837-a1bc-47f8-ac5c-74973df3e710" providerId="ADAL" clId="{EEB8CD59-BA51-4171-9419-BF9C465F6CC0}" dt="2025-10-15T22:31:57.742" v="21" actId="6549"/>
        <pc:sldMkLst>
          <pc:docMk/>
          <pc:sldMk cId="105540305" sldId="406"/>
        </pc:sldMkLst>
      </pc:sldChg>
      <pc:sldChg chg="modNotesTx">
        <pc:chgData name="GRANDCLEMENT Catherine" userId="a9ee5837-a1bc-47f8-ac5c-74973df3e710" providerId="ADAL" clId="{EEB8CD59-BA51-4171-9419-BF9C465F6CC0}" dt="2025-10-15T22:32:00.956" v="22" actId="6549"/>
        <pc:sldMkLst>
          <pc:docMk/>
          <pc:sldMk cId="1069095654" sldId="4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Feuil1!$C$4</c:f>
              <c:strCache>
                <c:ptCount val="1"/>
                <c:pt idx="0">
                  <c:v>Nombre d'articles</c:v>
                </c:pt>
              </c:strCache>
            </c:strRef>
          </c:tx>
          <c:spPr>
            <a:solidFill>
              <a:schemeClr val="accent1"/>
            </a:solidFill>
            <a:ln>
              <a:noFill/>
            </a:ln>
            <a:effectLst/>
          </c:spPr>
          <c:invertIfNegative val="0"/>
          <c:cat>
            <c:numRef>
              <c:f>Feuil1!$B$5:$B$21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Feuil1!$C$5:$C$21</c:f>
              <c:numCache>
                <c:formatCode>General</c:formatCode>
                <c:ptCount val="17"/>
                <c:pt idx="0">
                  <c:v>1</c:v>
                </c:pt>
                <c:pt idx="1">
                  <c:v>4</c:v>
                </c:pt>
                <c:pt idx="2">
                  <c:v>0</c:v>
                </c:pt>
                <c:pt idx="3">
                  <c:v>0</c:v>
                </c:pt>
                <c:pt idx="4">
                  <c:v>0</c:v>
                </c:pt>
                <c:pt idx="5">
                  <c:v>0</c:v>
                </c:pt>
                <c:pt idx="6">
                  <c:v>1</c:v>
                </c:pt>
                <c:pt idx="7">
                  <c:v>0</c:v>
                </c:pt>
                <c:pt idx="8">
                  <c:v>6</c:v>
                </c:pt>
                <c:pt idx="9">
                  <c:v>6</c:v>
                </c:pt>
                <c:pt idx="10">
                  <c:v>7</c:v>
                </c:pt>
                <c:pt idx="11">
                  <c:v>18</c:v>
                </c:pt>
                <c:pt idx="12">
                  <c:v>54</c:v>
                </c:pt>
                <c:pt idx="13">
                  <c:v>128</c:v>
                </c:pt>
                <c:pt idx="14">
                  <c:v>199</c:v>
                </c:pt>
                <c:pt idx="15">
                  <c:v>260</c:v>
                </c:pt>
                <c:pt idx="16">
                  <c:v>83</c:v>
                </c:pt>
              </c:numCache>
            </c:numRef>
          </c:val>
          <c:extLst>
            <c:ext xmlns:c16="http://schemas.microsoft.com/office/drawing/2014/chart" uri="{C3380CC4-5D6E-409C-BE32-E72D297353CC}">
              <c16:uniqueId val="{00000000-76D9-425B-A070-995B1728A819}"/>
            </c:ext>
          </c:extLst>
        </c:ser>
        <c:dLbls>
          <c:showLegendKey val="0"/>
          <c:showVal val="0"/>
          <c:showCatName val="0"/>
          <c:showSerName val="0"/>
          <c:showPercent val="0"/>
          <c:showBubbleSize val="0"/>
        </c:dLbls>
        <c:gapWidth val="219"/>
        <c:overlap val="-27"/>
        <c:axId val="463429712"/>
        <c:axId val="463430072"/>
      </c:barChart>
      <c:catAx>
        <c:axId val="4634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3430072"/>
        <c:crosses val="autoZero"/>
        <c:auto val="1"/>
        <c:lblAlgn val="ctr"/>
        <c:lblOffset val="100"/>
        <c:noMultiLvlLbl val="0"/>
      </c:catAx>
      <c:valAx>
        <c:axId val="463430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342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FCC9CB1-6292-4621-8706-CB3BB23133E6}" type="datetimeFigureOut">
              <a:rPr lang="fr-FR" smtClean="0"/>
              <a:t>16/10/2025</a:t>
            </a:fld>
            <a:endParaRPr lang="fr-FR"/>
          </a:p>
        </p:txBody>
      </p:sp>
      <p:sp>
        <p:nvSpPr>
          <p:cNvPr id="4" name="Espace réservé de l'image des diapositives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288117F-FE20-4A9B-AD4B-4A478B675FBD}" type="slidenum">
              <a:rPr lang="fr-FR" smtClean="0"/>
              <a:t>‹N°›</a:t>
            </a:fld>
            <a:endParaRPr lang="fr-FR"/>
          </a:p>
        </p:txBody>
      </p:sp>
    </p:spTree>
    <p:extLst>
      <p:ext uri="{BB962C8B-B14F-4D97-AF65-F5344CB8AC3E}">
        <p14:creationId xmlns:p14="http://schemas.microsoft.com/office/powerpoint/2010/main" val="394497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a:t>
            </a:fld>
            <a:endParaRPr lang="fr-FR"/>
          </a:p>
        </p:txBody>
      </p:sp>
    </p:spTree>
    <p:extLst>
      <p:ext uri="{BB962C8B-B14F-4D97-AF65-F5344CB8AC3E}">
        <p14:creationId xmlns:p14="http://schemas.microsoft.com/office/powerpoint/2010/main" val="120256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10</a:t>
            </a:fld>
            <a:endParaRPr lang="fr-FR"/>
          </a:p>
        </p:txBody>
      </p:sp>
    </p:spTree>
    <p:extLst>
      <p:ext uri="{BB962C8B-B14F-4D97-AF65-F5344CB8AC3E}">
        <p14:creationId xmlns:p14="http://schemas.microsoft.com/office/powerpoint/2010/main" val="86317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11</a:t>
            </a:fld>
            <a:endParaRPr lang="fr-FR"/>
          </a:p>
        </p:txBody>
      </p:sp>
    </p:spTree>
    <p:extLst>
      <p:ext uri="{BB962C8B-B14F-4D97-AF65-F5344CB8AC3E}">
        <p14:creationId xmlns:p14="http://schemas.microsoft.com/office/powerpoint/2010/main" val="397284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12</a:t>
            </a:fld>
            <a:endParaRPr lang="fr-FR"/>
          </a:p>
        </p:txBody>
      </p:sp>
    </p:spTree>
    <p:extLst>
      <p:ext uri="{BB962C8B-B14F-4D97-AF65-F5344CB8AC3E}">
        <p14:creationId xmlns:p14="http://schemas.microsoft.com/office/powerpoint/2010/main" val="2554433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13</a:t>
            </a:fld>
            <a:endParaRPr lang="fr-FR"/>
          </a:p>
        </p:txBody>
      </p:sp>
    </p:spTree>
    <p:extLst>
      <p:ext uri="{BB962C8B-B14F-4D97-AF65-F5344CB8AC3E}">
        <p14:creationId xmlns:p14="http://schemas.microsoft.com/office/powerpoint/2010/main" val="192774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14</a:t>
            </a:fld>
            <a:endParaRPr lang="fr-FR"/>
          </a:p>
        </p:txBody>
      </p:sp>
    </p:spTree>
    <p:extLst>
      <p:ext uri="{BB962C8B-B14F-4D97-AF65-F5344CB8AC3E}">
        <p14:creationId xmlns:p14="http://schemas.microsoft.com/office/powerpoint/2010/main" val="362228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15</a:t>
            </a:fld>
            <a:endParaRPr lang="fr-FR"/>
          </a:p>
        </p:txBody>
      </p:sp>
    </p:spTree>
    <p:extLst>
      <p:ext uri="{BB962C8B-B14F-4D97-AF65-F5344CB8AC3E}">
        <p14:creationId xmlns:p14="http://schemas.microsoft.com/office/powerpoint/2010/main" val="1421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baseline="0" dirty="0">
              <a:solidFill>
                <a:srgbClr val="0000FF"/>
              </a:solidFill>
              <a:latin typeface="+mn-lt"/>
              <a:cs typeface="Arial" panose="020B0604020202020204"/>
            </a:endParaRPr>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16</a:t>
            </a:fld>
            <a:endParaRPr lang="fr-FR"/>
          </a:p>
        </p:txBody>
      </p:sp>
    </p:spTree>
    <p:extLst>
      <p:ext uri="{BB962C8B-B14F-4D97-AF65-F5344CB8AC3E}">
        <p14:creationId xmlns:p14="http://schemas.microsoft.com/office/powerpoint/2010/main" val="59964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17</a:t>
            </a:fld>
            <a:endParaRPr lang="fr-FR"/>
          </a:p>
        </p:txBody>
      </p:sp>
    </p:spTree>
    <p:extLst>
      <p:ext uri="{BB962C8B-B14F-4D97-AF65-F5344CB8AC3E}">
        <p14:creationId xmlns:p14="http://schemas.microsoft.com/office/powerpoint/2010/main" val="59809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18</a:t>
            </a:fld>
            <a:endParaRPr lang="fr-FR"/>
          </a:p>
        </p:txBody>
      </p:sp>
    </p:spTree>
    <p:extLst>
      <p:ext uri="{BB962C8B-B14F-4D97-AF65-F5344CB8AC3E}">
        <p14:creationId xmlns:p14="http://schemas.microsoft.com/office/powerpoint/2010/main" val="39055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19</a:t>
            </a:fld>
            <a:endParaRPr lang="fr-FR"/>
          </a:p>
        </p:txBody>
      </p:sp>
    </p:spTree>
    <p:extLst>
      <p:ext uri="{BB962C8B-B14F-4D97-AF65-F5344CB8AC3E}">
        <p14:creationId xmlns:p14="http://schemas.microsoft.com/office/powerpoint/2010/main" val="251703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a:t>
            </a:fld>
            <a:endParaRPr lang="fr-FR"/>
          </a:p>
        </p:txBody>
      </p:sp>
    </p:spTree>
    <p:extLst>
      <p:ext uri="{BB962C8B-B14F-4D97-AF65-F5344CB8AC3E}">
        <p14:creationId xmlns:p14="http://schemas.microsoft.com/office/powerpoint/2010/main" val="57356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Bef>
                <a:spcPts val="1200"/>
              </a:spcBef>
              <a:spcAft>
                <a:spcPts val="1200"/>
              </a:spcAft>
            </a:pP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20</a:t>
            </a:fld>
            <a:endParaRPr lang="fr-FR"/>
          </a:p>
        </p:txBody>
      </p:sp>
    </p:spTree>
    <p:extLst>
      <p:ext uri="{BB962C8B-B14F-4D97-AF65-F5344CB8AC3E}">
        <p14:creationId xmlns:p14="http://schemas.microsoft.com/office/powerpoint/2010/main" val="112300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21</a:t>
            </a:fld>
            <a:endParaRPr lang="fr-FR"/>
          </a:p>
        </p:txBody>
      </p:sp>
    </p:spTree>
    <p:extLst>
      <p:ext uri="{BB962C8B-B14F-4D97-AF65-F5344CB8AC3E}">
        <p14:creationId xmlns:p14="http://schemas.microsoft.com/office/powerpoint/2010/main" val="228393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22</a:t>
            </a:fld>
            <a:endParaRPr lang="fr-FR"/>
          </a:p>
        </p:txBody>
      </p:sp>
    </p:spTree>
    <p:extLst>
      <p:ext uri="{BB962C8B-B14F-4D97-AF65-F5344CB8AC3E}">
        <p14:creationId xmlns:p14="http://schemas.microsoft.com/office/powerpoint/2010/main" val="519828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23</a:t>
            </a:fld>
            <a:endParaRPr lang="fr-FR"/>
          </a:p>
        </p:txBody>
      </p:sp>
    </p:spTree>
    <p:extLst>
      <p:ext uri="{BB962C8B-B14F-4D97-AF65-F5344CB8AC3E}">
        <p14:creationId xmlns:p14="http://schemas.microsoft.com/office/powerpoint/2010/main" val="1147500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24</a:t>
            </a:fld>
            <a:endParaRPr lang="fr-FR"/>
          </a:p>
        </p:txBody>
      </p:sp>
    </p:spTree>
    <p:extLst>
      <p:ext uri="{BB962C8B-B14F-4D97-AF65-F5344CB8AC3E}">
        <p14:creationId xmlns:p14="http://schemas.microsoft.com/office/powerpoint/2010/main" val="88102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25</a:t>
            </a:fld>
            <a:endParaRPr lang="fr-FR"/>
          </a:p>
        </p:txBody>
      </p:sp>
    </p:spTree>
    <p:extLst>
      <p:ext uri="{BB962C8B-B14F-4D97-AF65-F5344CB8AC3E}">
        <p14:creationId xmlns:p14="http://schemas.microsoft.com/office/powerpoint/2010/main" val="1118789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27</a:t>
            </a:fld>
            <a:endParaRPr lang="fr-FR"/>
          </a:p>
        </p:txBody>
      </p:sp>
    </p:spTree>
    <p:extLst>
      <p:ext uri="{BB962C8B-B14F-4D97-AF65-F5344CB8AC3E}">
        <p14:creationId xmlns:p14="http://schemas.microsoft.com/office/powerpoint/2010/main" val="1532383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28</a:t>
            </a:fld>
            <a:endParaRPr lang="fr-FR"/>
          </a:p>
        </p:txBody>
      </p:sp>
    </p:spTree>
    <p:extLst>
      <p:ext uri="{BB962C8B-B14F-4D97-AF65-F5344CB8AC3E}">
        <p14:creationId xmlns:p14="http://schemas.microsoft.com/office/powerpoint/2010/main" val="1605139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29</a:t>
            </a:fld>
            <a:endParaRPr lang="fr-FR"/>
          </a:p>
        </p:txBody>
      </p:sp>
    </p:spTree>
    <p:extLst>
      <p:ext uri="{BB962C8B-B14F-4D97-AF65-F5344CB8AC3E}">
        <p14:creationId xmlns:p14="http://schemas.microsoft.com/office/powerpoint/2010/main" val="254807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67FDA-AC95-4BFB-BF84-42F2C29903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05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3</a:t>
            </a:fld>
            <a:endParaRPr lang="fr-FR"/>
          </a:p>
        </p:txBody>
      </p:sp>
    </p:spTree>
    <p:extLst>
      <p:ext uri="{BB962C8B-B14F-4D97-AF65-F5344CB8AC3E}">
        <p14:creationId xmlns:p14="http://schemas.microsoft.com/office/powerpoint/2010/main" val="310333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4</a:t>
            </a:fld>
            <a:endParaRPr lang="fr-FR"/>
          </a:p>
        </p:txBody>
      </p:sp>
    </p:spTree>
    <p:extLst>
      <p:ext uri="{BB962C8B-B14F-4D97-AF65-F5344CB8AC3E}">
        <p14:creationId xmlns:p14="http://schemas.microsoft.com/office/powerpoint/2010/main" val="220959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5</a:t>
            </a:fld>
            <a:endParaRPr lang="fr-FR"/>
          </a:p>
        </p:txBody>
      </p:sp>
    </p:spTree>
    <p:extLst>
      <p:ext uri="{BB962C8B-B14F-4D97-AF65-F5344CB8AC3E}">
        <p14:creationId xmlns:p14="http://schemas.microsoft.com/office/powerpoint/2010/main" val="136822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6</a:t>
            </a:fld>
            <a:endParaRPr lang="fr-FR"/>
          </a:p>
        </p:txBody>
      </p:sp>
    </p:spTree>
    <p:extLst>
      <p:ext uri="{BB962C8B-B14F-4D97-AF65-F5344CB8AC3E}">
        <p14:creationId xmlns:p14="http://schemas.microsoft.com/office/powerpoint/2010/main" val="29463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7</a:t>
            </a:fld>
            <a:endParaRPr lang="fr-FR"/>
          </a:p>
        </p:txBody>
      </p:sp>
    </p:spTree>
    <p:extLst>
      <p:ext uri="{BB962C8B-B14F-4D97-AF65-F5344CB8AC3E}">
        <p14:creationId xmlns:p14="http://schemas.microsoft.com/office/powerpoint/2010/main" val="241559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8</a:t>
            </a:fld>
            <a:endParaRPr lang="fr-FR"/>
          </a:p>
        </p:txBody>
      </p:sp>
    </p:spTree>
    <p:extLst>
      <p:ext uri="{BB962C8B-B14F-4D97-AF65-F5344CB8AC3E}">
        <p14:creationId xmlns:p14="http://schemas.microsoft.com/office/powerpoint/2010/main" val="15964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8117F-FE20-4A9B-AD4B-4A478B675FBD}" type="slidenum">
              <a:rPr lang="fr-FR" smtClean="0"/>
              <a:t>9</a:t>
            </a:fld>
            <a:endParaRPr lang="fr-FR"/>
          </a:p>
        </p:txBody>
      </p:sp>
    </p:spTree>
    <p:extLst>
      <p:ext uri="{BB962C8B-B14F-4D97-AF65-F5344CB8AC3E}">
        <p14:creationId xmlns:p14="http://schemas.microsoft.com/office/powerpoint/2010/main" val="41388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CEBCEA2A-4572-979D-032A-A3CCD7DB0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‹N°›</a:t>
            </a:fld>
            <a:endParaRPr lang="fr-FR"/>
          </a:p>
        </p:txBody>
      </p:sp>
    </p:spTree>
    <p:extLst>
      <p:ext uri="{BB962C8B-B14F-4D97-AF65-F5344CB8AC3E}">
        <p14:creationId xmlns:p14="http://schemas.microsoft.com/office/powerpoint/2010/main" val="36686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984DB-83C4-B343-2FF8-860CD59D54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04A53B-C86A-A0D0-B5F0-E519335D39E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3E8095-4CEF-3262-FECB-30C3DC4BC8E6}"/>
              </a:ext>
            </a:extLst>
          </p:cNvPr>
          <p:cNvSpPr>
            <a:spLocks noGrp="1"/>
          </p:cNvSpPr>
          <p:nvPr>
            <p:ph type="dt" sz="half" idx="10"/>
          </p:nvPr>
        </p:nvSpPr>
        <p:spPr/>
        <p:txBody>
          <a:bodyPr/>
          <a:lstStyle/>
          <a:p>
            <a:fld id="{81CDFC72-2A88-B444-8403-F2EAEC872F6C}" type="datetime1">
              <a:rPr lang="fr-FR" smtClean="0"/>
              <a:t>16/10/2025</a:t>
            </a:fld>
            <a:endParaRPr lang="fr-FR"/>
          </a:p>
        </p:txBody>
      </p:sp>
      <p:sp>
        <p:nvSpPr>
          <p:cNvPr id="5" name="Espace réservé du pied de page 4">
            <a:extLst>
              <a:ext uri="{FF2B5EF4-FFF2-40B4-BE49-F238E27FC236}">
                <a16:creationId xmlns:a16="http://schemas.microsoft.com/office/drawing/2014/main" id="{59B456C0-4142-10A8-073A-D812B32E6E1D}"/>
              </a:ext>
            </a:extLst>
          </p:cNvPr>
          <p:cNvSpPr>
            <a:spLocks noGrp="1"/>
          </p:cNvSpPr>
          <p:nvPr>
            <p:ph type="ftr" sz="quarter" idx="11"/>
          </p:nvPr>
        </p:nvSpPr>
        <p:spPr/>
        <p:txBody>
          <a:bodyPr/>
          <a:lstStyle>
            <a:lvl1pPr>
              <a:defRPr/>
            </a:lvl1pPr>
          </a:lstStyle>
          <a:p>
            <a:r>
              <a:rPr lang="fr-FR"/>
              <a:t>Innovation dynamics</a:t>
            </a:r>
          </a:p>
        </p:txBody>
      </p:sp>
      <p:sp>
        <p:nvSpPr>
          <p:cNvPr id="6" name="Espace réservé du numéro de diapositive 5">
            <a:extLst>
              <a:ext uri="{FF2B5EF4-FFF2-40B4-BE49-F238E27FC236}">
                <a16:creationId xmlns:a16="http://schemas.microsoft.com/office/drawing/2014/main" id="{A383C0B5-F71C-B0A5-8449-BDF63BB45F28}"/>
              </a:ext>
            </a:extLst>
          </p:cNvPr>
          <p:cNvSpPr>
            <a:spLocks noGrp="1"/>
          </p:cNvSpPr>
          <p:nvPr>
            <p:ph type="sldNum" sz="quarter" idx="12"/>
          </p:nvPr>
        </p:nvSpPr>
        <p:spPr>
          <a:xfrm>
            <a:off x="8407876" y="6587766"/>
            <a:ext cx="3784123" cy="260290"/>
          </a:xfrm>
          <a:solidFill>
            <a:srgbClr val="E8E8E8"/>
          </a:solidFill>
        </p:spPr>
        <p:txBody>
          <a:bodyPr/>
          <a:lstStyle/>
          <a:p>
            <a:fld id="{1D33E3A7-36FE-4159-8950-CA789CABBAD5}" type="slidenum">
              <a:rPr lang="fr-FR" smtClean="0"/>
              <a:t>‹N°›</a:t>
            </a:fld>
            <a:endParaRPr lang="fr-FR"/>
          </a:p>
        </p:txBody>
      </p:sp>
    </p:spTree>
    <p:extLst>
      <p:ext uri="{BB962C8B-B14F-4D97-AF65-F5344CB8AC3E}">
        <p14:creationId xmlns:p14="http://schemas.microsoft.com/office/powerpoint/2010/main" val="34735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F01B0488-E1B8-AC22-9783-C5DF8D3580EF}"/>
              </a:ext>
            </a:extLst>
          </p:cNvPr>
          <p:cNvSpPr>
            <a:spLocks noGrp="1"/>
          </p:cNvSpPr>
          <p:nvPr>
            <p:ph type="sldNum" sz="quarter" idx="4"/>
          </p:nvPr>
        </p:nvSpPr>
        <p:spPr>
          <a:xfrm>
            <a:off x="8360344" y="62600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‹N°›</a:t>
            </a:fld>
            <a:endParaRPr lang="fr-FR"/>
          </a:p>
        </p:txBody>
      </p:sp>
    </p:spTree>
    <p:extLst>
      <p:ext uri="{BB962C8B-B14F-4D97-AF65-F5344CB8AC3E}">
        <p14:creationId xmlns:p14="http://schemas.microsoft.com/office/powerpoint/2010/main" val="340225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82473B-D245-CF43-B8C6-0345A19B7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AB1555-40FD-DF4F-89C4-628CBF7B9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entrer votre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7AE483-0E94-2747-B980-C46E6A77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EE4CA-3176-8F4E-A509-3FF0B65F325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0932F561-A26C-BB46-BF28-DE6C4F525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11CD66-CE02-BB44-9531-50E34E8B1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‹N°›</a:t>
            </a:fld>
            <a:endParaRPr lang="fr-FR"/>
          </a:p>
        </p:txBody>
      </p:sp>
    </p:spTree>
    <p:extLst>
      <p:ext uri="{BB962C8B-B14F-4D97-AF65-F5344CB8AC3E}">
        <p14:creationId xmlns:p14="http://schemas.microsoft.com/office/powerpoint/2010/main" val="17404008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1A70"/>
          </a:solidFill>
          <a:latin typeface="WORK SANS LIGHT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01A70"/>
          </a:solidFill>
          <a:latin typeface="WORK SANS LIGHT ROMAN" pitchFamily="2" charset="77"/>
          <a:ea typeface="+mn-ea"/>
          <a:cs typeface="+mn-cs"/>
        </a:defRPr>
      </a:lvl2pPr>
      <a:lvl3pPr marL="1143000" indent="-228600" algn="l" defTabSz="914400" rtl="0" eaLnBrk="1" latinLnBrk="0" hangingPunct="1">
        <a:lnSpc>
          <a:spcPct val="90000"/>
        </a:lnSpc>
        <a:spcBef>
          <a:spcPts val="500"/>
        </a:spcBef>
        <a:buFont typeface="Police système Courant"/>
        <a:buChar char="-"/>
        <a:defRPr sz="1400" b="0" i="0" kern="1200">
          <a:solidFill>
            <a:srgbClr val="001A70"/>
          </a:solidFill>
          <a:latin typeface="WORK SANS LIGHT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001A70"/>
          </a:solidFill>
          <a:latin typeface="WORK SANS LIGHT ROMAN" pitchFamily="2" charset="77"/>
          <a:ea typeface="+mn-ea"/>
          <a:cs typeface="+mn-cs"/>
        </a:defRPr>
      </a:lvl4pPr>
      <a:lvl5pPr marL="2057400" indent="-228600" algn="l" defTabSz="914400" rtl="0" eaLnBrk="1" latinLnBrk="0" hangingPunct="1">
        <a:lnSpc>
          <a:spcPct val="90000"/>
        </a:lnSpc>
        <a:spcBef>
          <a:spcPts val="500"/>
        </a:spcBef>
        <a:buFont typeface="Police système Courant"/>
        <a:buChar char="-"/>
        <a:defRPr sz="1000" b="0" i="0" kern="1200">
          <a:solidFill>
            <a:srgbClr val="001A70"/>
          </a:solidFill>
          <a:latin typeface="WORK SANS LIGHT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82473B-D245-CF43-B8C6-0345A19B7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AB1555-40FD-DF4F-89C4-628CBF7B9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entrer votre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7AE483-0E94-2747-B980-C46E6A77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EE4CA-3176-8F4E-A509-3FF0B65F325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0932F561-A26C-BB46-BF28-DE6C4F525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11CD66-CE02-BB44-9531-50E34E8B1486}"/>
              </a:ext>
            </a:extLst>
          </p:cNvPr>
          <p:cNvSpPr>
            <a:spLocks noGrp="1"/>
          </p:cNvSpPr>
          <p:nvPr>
            <p:ph type="sldNum" sz="quarter" idx="4"/>
          </p:nvPr>
        </p:nvSpPr>
        <p:spPr>
          <a:xfrm>
            <a:off x="833146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‹N°›</a:t>
            </a:fld>
            <a:endParaRPr lang="fr-FR"/>
          </a:p>
        </p:txBody>
      </p:sp>
    </p:spTree>
    <p:extLst>
      <p:ext uri="{BB962C8B-B14F-4D97-AF65-F5344CB8AC3E}">
        <p14:creationId xmlns:p14="http://schemas.microsoft.com/office/powerpoint/2010/main" val="822069396"/>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1A70"/>
          </a:solidFill>
          <a:latin typeface="WORK SANS LIGHT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01A70"/>
          </a:solidFill>
          <a:latin typeface="WORK SANS LIGHT ROMAN" pitchFamily="2" charset="77"/>
          <a:ea typeface="+mn-ea"/>
          <a:cs typeface="+mn-cs"/>
        </a:defRPr>
      </a:lvl2pPr>
      <a:lvl3pPr marL="1143000" indent="-228600" algn="l" defTabSz="914400" rtl="0" eaLnBrk="1" latinLnBrk="0" hangingPunct="1">
        <a:lnSpc>
          <a:spcPct val="90000"/>
        </a:lnSpc>
        <a:spcBef>
          <a:spcPts val="500"/>
        </a:spcBef>
        <a:buFont typeface="Police système Courant"/>
        <a:buChar char="-"/>
        <a:defRPr sz="1400" b="0" i="0" kern="1200">
          <a:solidFill>
            <a:srgbClr val="001A70"/>
          </a:solidFill>
          <a:latin typeface="WORK SANS LIGHT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001A70"/>
          </a:solidFill>
          <a:latin typeface="WORK SANS LIGHT ROMAN" pitchFamily="2" charset="77"/>
          <a:ea typeface="+mn-ea"/>
          <a:cs typeface="+mn-cs"/>
        </a:defRPr>
      </a:lvl4pPr>
      <a:lvl5pPr marL="2057400" indent="-228600" algn="l" defTabSz="914400" rtl="0" eaLnBrk="1" latinLnBrk="0" hangingPunct="1">
        <a:lnSpc>
          <a:spcPct val="90000"/>
        </a:lnSpc>
        <a:spcBef>
          <a:spcPts val="500"/>
        </a:spcBef>
        <a:buFont typeface="Police système Courant"/>
        <a:buChar char="-"/>
        <a:defRPr sz="1000" b="0" i="0" kern="1200">
          <a:solidFill>
            <a:srgbClr val="001A70"/>
          </a:solidFill>
          <a:latin typeface="WORK SANS LIGHT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tif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3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73FD5D1-BF2E-C6E8-D74B-FCD96BB992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6" name="Rectangle 5">
            <a:extLst>
              <a:ext uri="{FF2B5EF4-FFF2-40B4-BE49-F238E27FC236}">
                <a16:creationId xmlns:a16="http://schemas.microsoft.com/office/drawing/2014/main" id="{1EF5F26C-2C5D-9849-8B01-ACB6953D0F1C}"/>
              </a:ext>
            </a:extLst>
          </p:cNvPr>
          <p:cNvSpPr/>
          <p:nvPr/>
        </p:nvSpPr>
        <p:spPr>
          <a:xfrm>
            <a:off x="6857998" y="1800000"/>
            <a:ext cx="5338800" cy="5058000"/>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latin typeface="Work Sans Light Roman"/>
              <a:cs typeface="Work Sans Light Roman"/>
            </a:endParaRPr>
          </a:p>
        </p:txBody>
      </p:sp>
      <p:sp>
        <p:nvSpPr>
          <p:cNvPr id="7" name="Rectangle 6">
            <a:extLst>
              <a:ext uri="{FF2B5EF4-FFF2-40B4-BE49-F238E27FC236}">
                <a16:creationId xmlns:a16="http://schemas.microsoft.com/office/drawing/2014/main" id="{6AAB962E-B33B-A144-BACF-489FDB444322}"/>
              </a:ext>
            </a:extLst>
          </p:cNvPr>
          <p:cNvSpPr/>
          <p:nvPr/>
        </p:nvSpPr>
        <p:spPr>
          <a:xfrm>
            <a:off x="6853200" y="0"/>
            <a:ext cx="5338800" cy="1800000"/>
          </a:xfrm>
          <a:prstGeom prst="rect">
            <a:avLst/>
          </a:prstGeom>
          <a:solidFill>
            <a:srgbClr val="10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solidFill>
                <a:schemeClr val="accent3"/>
              </a:solidFill>
            </a:endParaRPr>
          </a:p>
        </p:txBody>
      </p:sp>
      <p:sp>
        <p:nvSpPr>
          <p:cNvPr id="9" name="Espace réservé du texte 26">
            <a:extLst>
              <a:ext uri="{FF2B5EF4-FFF2-40B4-BE49-F238E27FC236}">
                <a16:creationId xmlns:a16="http://schemas.microsoft.com/office/drawing/2014/main" id="{D0998150-B947-E24C-9C33-AC240B0785CB}"/>
              </a:ext>
            </a:extLst>
          </p:cNvPr>
          <p:cNvSpPr txBox="1">
            <a:spLocks/>
          </p:cNvSpPr>
          <p:nvPr/>
        </p:nvSpPr>
        <p:spPr>
          <a:xfrm>
            <a:off x="6858000" y="0"/>
            <a:ext cx="5335200" cy="1800000"/>
          </a:xfrm>
          <a:prstGeom prst="rect">
            <a:avLst/>
          </a:prstGeom>
          <a:noFill/>
        </p:spPr>
        <p:txBody>
          <a:bodyPr vert="horz" lIns="540000" tIns="45720" rIns="90000" bIns="45720" rtlCol="0" anchor="ctr">
            <a:noAutofit/>
          </a:bodyPr>
          <a:lstStyle>
            <a:defPPr>
              <a:defRPr lang="fr-FR"/>
            </a:defPPr>
            <a:lvl1pPr marL="0" indent="0" algn="l" defTabSz="914400" rtl="0" eaLnBrk="1" latinLnBrk="0" hangingPunct="1">
              <a:buFontTx/>
              <a:buNone/>
              <a:defRPr sz="2000" kern="1200">
                <a:solidFill>
                  <a:schemeClr val="bg1"/>
                </a:solidFill>
                <a:latin typeface="+mn-lt"/>
                <a:ea typeface="+mn-ea"/>
                <a:cs typeface="+mn-cs"/>
              </a:defRPr>
            </a:lvl1pPr>
            <a:lvl2pPr marL="457200" algn="l" defTabSz="914400" rtl="0" eaLnBrk="1" latinLnBrk="0" hangingPunct="1">
              <a:buFontTx/>
              <a:buNone/>
              <a:defRPr sz="1800" kern="1200">
                <a:solidFill>
                  <a:schemeClr val="tx1"/>
                </a:solidFill>
                <a:latin typeface="+mn-lt"/>
                <a:ea typeface="+mn-ea"/>
                <a:cs typeface="+mn-cs"/>
              </a:defRPr>
            </a:lvl2pPr>
            <a:lvl3pPr marL="914400" algn="l" defTabSz="914400" rtl="0" eaLnBrk="1" latinLnBrk="0" hangingPunct="1">
              <a:buFontTx/>
              <a:buNone/>
              <a:defRPr sz="1800" kern="1200">
                <a:solidFill>
                  <a:schemeClr val="tx1"/>
                </a:solidFill>
                <a:latin typeface="+mn-lt"/>
                <a:ea typeface="+mn-ea"/>
                <a:cs typeface="+mn-cs"/>
              </a:defRPr>
            </a:lvl3pPr>
            <a:lvl4pPr marL="1371600" algn="l" defTabSz="914400" rtl="0" eaLnBrk="1" latinLnBrk="0" hangingPunct="1">
              <a:buFontTx/>
              <a:buNone/>
              <a:defRPr sz="1800" kern="1200">
                <a:solidFill>
                  <a:schemeClr val="tx1"/>
                </a:solidFill>
                <a:latin typeface="+mn-lt"/>
                <a:ea typeface="+mn-ea"/>
                <a:cs typeface="+mn-cs"/>
              </a:defRPr>
            </a:lvl4pPr>
            <a:lvl5pPr marL="1828800" algn="l" defTabSz="914400" rtl="0" eaLnBrk="1" latinLnBrk="0" hangingPunct="1">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Arial" panose="020B0604020202020204" pitchFamily="34" charset="0"/>
              <a:cs typeface="Arial" panose="020B0604020202020204" pitchFamily="34" charset="0"/>
            </a:endParaRPr>
          </a:p>
        </p:txBody>
      </p:sp>
      <p:sp>
        <p:nvSpPr>
          <p:cNvPr id="10" name="Espace réservé du texte 26">
            <a:extLst>
              <a:ext uri="{FF2B5EF4-FFF2-40B4-BE49-F238E27FC236}">
                <a16:creationId xmlns:a16="http://schemas.microsoft.com/office/drawing/2014/main" id="{F82488DC-6AE8-544B-B444-6BFCC156BED1}"/>
              </a:ext>
            </a:extLst>
          </p:cNvPr>
          <p:cNvSpPr txBox="1">
            <a:spLocks/>
          </p:cNvSpPr>
          <p:nvPr/>
        </p:nvSpPr>
        <p:spPr>
          <a:xfrm>
            <a:off x="6858000" y="1800000"/>
            <a:ext cx="5335200" cy="5058000"/>
          </a:xfrm>
          <a:prstGeom prst="rect">
            <a:avLst/>
          </a:prstGeom>
          <a:noFill/>
        </p:spPr>
        <p:txBody>
          <a:bodyPr vert="horz" wrap="square" lIns="540000" tIns="46800" rIns="540000" bIns="45720" rtlCol="0" anchor="ctr">
            <a:noAutofit/>
          </a:bodyPr>
          <a:lstStyle>
            <a:defPPr>
              <a:defRPr lang="fr-FR"/>
            </a:defPPr>
            <a:lvl1pPr marL="0" indent="0" algn="ctr" defTabSz="914400" rtl="0" eaLnBrk="1" latinLnBrk="0" hangingPunct="1">
              <a:buFontTx/>
              <a:buNone/>
              <a:defRPr sz="4000" b="0" i="0" kern="1200">
                <a:solidFill>
                  <a:schemeClr val="bg1"/>
                </a:solidFill>
                <a:latin typeface="Work Sans ExtraLight Roman"/>
                <a:ea typeface="+mn-ea"/>
                <a:cs typeface="Work Sans ExtraLight Roman"/>
              </a:defRPr>
            </a:lvl1pPr>
            <a:lvl2pPr marL="457200" algn="l" defTabSz="914400" rtl="0" eaLnBrk="1" latinLnBrk="0" hangingPunct="1">
              <a:buFontTx/>
              <a:buNone/>
              <a:defRPr sz="1800" kern="1200">
                <a:solidFill>
                  <a:schemeClr val="tx1"/>
                </a:solidFill>
                <a:latin typeface="+mn-lt"/>
                <a:ea typeface="+mn-ea"/>
                <a:cs typeface="+mn-cs"/>
              </a:defRPr>
            </a:lvl2pPr>
            <a:lvl3pPr marL="914400" algn="l" defTabSz="914400" rtl="0" eaLnBrk="1" latinLnBrk="0" hangingPunct="1">
              <a:buFontTx/>
              <a:buNone/>
              <a:defRPr sz="1800" kern="1200">
                <a:solidFill>
                  <a:schemeClr val="tx1"/>
                </a:solidFill>
                <a:latin typeface="+mn-lt"/>
                <a:ea typeface="+mn-ea"/>
                <a:cs typeface="+mn-cs"/>
              </a:defRPr>
            </a:lvl3pPr>
            <a:lvl4pPr marL="1371600" algn="l" defTabSz="914400" rtl="0" eaLnBrk="1" latinLnBrk="0" hangingPunct="1">
              <a:buFontTx/>
              <a:buNone/>
              <a:defRPr sz="1800" kern="1200">
                <a:solidFill>
                  <a:schemeClr val="tx1"/>
                </a:solidFill>
                <a:latin typeface="+mn-lt"/>
                <a:ea typeface="+mn-ea"/>
                <a:cs typeface="+mn-cs"/>
              </a:defRPr>
            </a:lvl4pPr>
            <a:lvl5pPr marL="1828800" algn="l" defTabSz="914400" rtl="0" eaLnBrk="1" latinLnBrk="0" hangingPunct="1">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err="1">
                <a:latin typeface="Arial" panose="020B0604020202020204" pitchFamily="34" charset="0"/>
                <a:cs typeface="Arial" panose="020B0604020202020204" pitchFamily="34" charset="0"/>
              </a:rPr>
              <a:t>Agrivoltaïsme</a:t>
            </a:r>
            <a:r>
              <a:rPr lang="fr-FR" dirty="0">
                <a:latin typeface="Arial" panose="020B0604020202020204" pitchFamily="34" charset="0"/>
                <a:cs typeface="Arial" panose="020B0604020202020204" pitchFamily="34" charset="0"/>
              </a:rPr>
              <a:t> –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Le paysage des controverses </a:t>
            </a:r>
          </a:p>
          <a:p>
            <a:pPr algn="l"/>
            <a:r>
              <a:rPr lang="fr-FR" sz="1600" dirty="0">
                <a:latin typeface="Arial" panose="020B0604020202020204" pitchFamily="34" charset="0"/>
                <a:cs typeface="Arial" panose="020B0604020202020204" pitchFamily="34" charset="0"/>
              </a:rPr>
              <a:t>Octobre 2025</a:t>
            </a:r>
          </a:p>
          <a:p>
            <a:pPr algn="l"/>
            <a:endParaRPr lang="fr-FR" sz="1600"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a:p>
            <a:pPr algn="l"/>
            <a:r>
              <a:rPr lang="fr-FR" sz="1400" dirty="0">
                <a:latin typeface="Arial" panose="020B0604020202020204" pitchFamily="34" charset="0"/>
                <a:cs typeface="Arial" panose="020B0604020202020204" pitchFamily="34" charset="0"/>
              </a:rPr>
              <a:t>Catherine </a:t>
            </a:r>
            <a:r>
              <a:rPr lang="fr-FR" sz="1400" dirty="0" err="1">
                <a:latin typeface="Arial" panose="020B0604020202020204" pitchFamily="34" charset="0"/>
                <a:cs typeface="Arial" panose="020B0604020202020204" pitchFamily="34" charset="0"/>
              </a:rPr>
              <a:t>Grandclément</a:t>
            </a:r>
            <a:r>
              <a:rPr lang="fr-FR" sz="1400" dirty="0">
                <a:latin typeface="Arial" panose="020B0604020202020204" pitchFamily="34" charset="0"/>
                <a:cs typeface="Arial" panose="020B0604020202020204" pitchFamily="34" charset="0"/>
              </a:rPr>
              <a:t> – EDF R&amp;D</a:t>
            </a: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252" y="210654"/>
            <a:ext cx="2157984" cy="1255776"/>
          </a:xfrm>
          <a:prstGeom prst="rect">
            <a:avLst/>
          </a:prstGeom>
        </p:spPr>
      </p:pic>
    </p:spTree>
    <p:extLst>
      <p:ext uri="{BB962C8B-B14F-4D97-AF65-F5344CB8AC3E}">
        <p14:creationId xmlns:p14="http://schemas.microsoft.com/office/powerpoint/2010/main" val="16135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5020B0FA-DD7C-BB02-A1C1-7B2C4119B806}"/>
              </a:ext>
            </a:extLst>
          </p:cNvPr>
          <p:cNvSpPr txBox="1"/>
          <p:nvPr/>
        </p:nvSpPr>
        <p:spPr>
          <a:xfrm>
            <a:off x="1085814" y="3986540"/>
            <a:ext cx="244932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ea typeface="+mn-ea"/>
                <a:cs typeface="+mn-cs"/>
              </a:rPr>
              <a:t>Fraunhofer Institute for Solar Energy </a:t>
            </a:r>
            <a:r>
              <a:rPr kumimoji="0" lang="fr-FR" sz="1600" b="0" i="1" u="none" strike="noStrike" kern="1200" cap="none" spc="0" normalizeH="0" baseline="0" noProof="0" dirty="0" err="1">
                <a:ln>
                  <a:noFill/>
                </a:ln>
                <a:solidFill>
                  <a:prstClr val="black"/>
                </a:solidFill>
                <a:effectLst/>
                <a:uLnTx/>
                <a:uFillTx/>
                <a:ea typeface="+mn-ea"/>
                <a:cs typeface="+mn-cs"/>
              </a:rPr>
              <a:t>Systems</a:t>
            </a:r>
            <a:endParaRPr kumimoji="0" lang="fr-FR" sz="1600" b="0" i="1" u="none" strike="noStrike" kern="1200" cap="none" spc="0" normalizeH="0" baseline="0" noProof="0" dirty="0">
              <a:ln>
                <a:noFill/>
              </a:ln>
              <a:solidFill>
                <a:prstClr val="black"/>
              </a:solidFill>
              <a:effectLst/>
              <a:uLnTx/>
              <a:uFillTx/>
              <a:ea typeface="+mn-ea"/>
              <a:cs typeface="+mn-cs"/>
            </a:endParaRPr>
          </a:p>
        </p:txBody>
      </p:sp>
      <p:pic>
        <p:nvPicPr>
          <p:cNvPr id="17" name="Image 16" descr="Fraunhofer Institute for Solar Energy Systems (ISE)">
            <a:extLst>
              <a:ext uri="{FF2B5EF4-FFF2-40B4-BE49-F238E27FC236}">
                <a16:creationId xmlns:a16="http://schemas.microsoft.com/office/drawing/2014/main" id="{665440E5-1F5E-FB53-3487-072726E11AEB}"/>
              </a:ext>
            </a:extLst>
          </p:cNvPr>
          <p:cNvPicPr>
            <a:picLocks noChangeAspect="1"/>
          </p:cNvPicPr>
          <p:nvPr/>
        </p:nvPicPr>
        <p:blipFill>
          <a:blip r:embed="rId3" cstate="screen">
            <a:extLst>
              <a:ext uri="{28A0092B-C50C-407E-A947-70E740481C1C}">
                <a14:useLocalDpi xmlns:a14="http://schemas.microsoft.com/office/drawing/2010/main"/>
              </a:ext>
            </a:extLst>
          </a:blip>
          <a:srcRect l="-1" t="22022" r="-73" b="16608"/>
          <a:stretch/>
        </p:blipFill>
        <p:spPr>
          <a:xfrm>
            <a:off x="1231778" y="3321821"/>
            <a:ext cx="2156450" cy="740574"/>
          </a:xfrm>
          <a:prstGeom prst="rect">
            <a:avLst/>
          </a:prstGeom>
        </p:spPr>
      </p:pic>
      <p:sp>
        <p:nvSpPr>
          <p:cNvPr id="18" name="ZoneTexte 17">
            <a:extLst>
              <a:ext uri="{FF2B5EF4-FFF2-40B4-BE49-F238E27FC236}">
                <a16:creationId xmlns:a16="http://schemas.microsoft.com/office/drawing/2014/main" id="{80E0525F-4E92-C58A-A13A-D766D8C4C9E7}"/>
              </a:ext>
            </a:extLst>
          </p:cNvPr>
          <p:cNvSpPr txBox="1"/>
          <p:nvPr/>
        </p:nvSpPr>
        <p:spPr>
          <a:xfrm>
            <a:off x="1085814" y="4534174"/>
            <a:ext cx="3709326" cy="830997"/>
          </a:xfrm>
          <a:prstGeom prst="rect">
            <a:avLst/>
          </a:prstGeom>
          <a:noFill/>
        </p:spPr>
        <p:txBody>
          <a:bodyPr wrap="square" lIns="91440" tIns="45720" rIns="91440" bIns="45720" rtlCol="0" anchor="t">
            <a:spAutoFit/>
          </a:bodyPr>
          <a:lstStyle/>
          <a:p>
            <a:pPr>
              <a:defRPr/>
            </a:pPr>
            <a:r>
              <a:rPr kumimoji="0" lang="fr-FR" sz="1600" b="0" u="none" strike="noStrike" kern="1200" cap="none" spc="0" normalizeH="0" baseline="0" noProof="0" dirty="0">
                <a:ln>
                  <a:noFill/>
                </a:ln>
                <a:solidFill>
                  <a:prstClr val="black"/>
                </a:solidFill>
                <a:effectLst/>
                <a:uLnTx/>
                <a:uFillTx/>
                <a:ea typeface="+mn-ea"/>
                <a:cs typeface="+mn-cs"/>
              </a:rPr>
              <a:t>Adolf </a:t>
            </a:r>
            <a:r>
              <a:rPr kumimoji="0" lang="fr-FR" sz="1600" b="0" u="none" strike="noStrike" kern="1200" cap="none" spc="0" normalizeH="0" baseline="0" noProof="0" dirty="0" err="1">
                <a:ln>
                  <a:noFill/>
                </a:ln>
                <a:solidFill>
                  <a:prstClr val="black"/>
                </a:solidFill>
                <a:effectLst/>
                <a:uLnTx/>
                <a:uFillTx/>
                <a:ea typeface="+mn-ea"/>
                <a:cs typeface="+mn-cs"/>
              </a:rPr>
              <a:t>Goetberger</a:t>
            </a:r>
            <a:r>
              <a:rPr kumimoji="0" lang="fr-FR" sz="1600" b="0" u="none" strike="noStrike" kern="1200" cap="none" spc="0" normalizeH="0" baseline="0" noProof="0" dirty="0">
                <a:ln>
                  <a:noFill/>
                </a:ln>
                <a:solidFill>
                  <a:prstClr val="black"/>
                </a:solidFill>
                <a:effectLst/>
                <a:uLnTx/>
                <a:uFillTx/>
                <a:ea typeface="+mn-ea"/>
                <a:cs typeface="+mn-cs"/>
              </a:rPr>
              <a:t>, physicien, fondateur du Fraunhofer ISE </a:t>
            </a:r>
            <a:r>
              <a:rPr lang="fr-FR" sz="1600" dirty="0">
                <a:solidFill>
                  <a:prstClr val="black"/>
                </a:solidFill>
              </a:rPr>
              <a:t>et </a:t>
            </a:r>
            <a:r>
              <a:rPr kumimoji="0" lang="fr-FR" sz="1600" b="0" u="none" strike="noStrike" kern="1200" cap="none" spc="0" normalizeH="0" baseline="0" noProof="0" dirty="0">
                <a:ln>
                  <a:noFill/>
                </a:ln>
                <a:solidFill>
                  <a:prstClr val="black"/>
                </a:solidFill>
                <a:effectLst/>
                <a:uLnTx/>
                <a:uFillTx/>
                <a:ea typeface="+mn-ea"/>
                <a:cs typeface="+mn-cs"/>
              </a:rPr>
              <a:t>Armin </a:t>
            </a:r>
            <a:r>
              <a:rPr kumimoji="0" lang="fr-FR" sz="1600" b="0" u="none" strike="noStrike" kern="1200" cap="none" spc="0" normalizeH="0" baseline="0" noProof="0" dirty="0" err="1">
                <a:ln>
                  <a:noFill/>
                </a:ln>
                <a:solidFill>
                  <a:prstClr val="black"/>
                </a:solidFill>
                <a:effectLst/>
                <a:uLnTx/>
                <a:uFillTx/>
                <a:ea typeface="+mn-ea"/>
                <a:cs typeface="+mn-cs"/>
              </a:rPr>
              <a:t>Zastrow</a:t>
            </a:r>
            <a:r>
              <a:rPr kumimoji="0" lang="fr-FR" sz="1600" b="0" u="none" strike="noStrike" kern="1200" cap="none" spc="0" normalizeH="0" baseline="0" noProof="0" dirty="0">
                <a:ln>
                  <a:noFill/>
                </a:ln>
                <a:solidFill>
                  <a:prstClr val="black"/>
                </a:solidFill>
                <a:effectLst/>
                <a:uLnTx/>
                <a:uFillTx/>
                <a:ea typeface="+mn-ea"/>
                <a:cs typeface="+mn-cs"/>
              </a:rPr>
              <a:t>, également physicien </a:t>
            </a:r>
          </a:p>
        </p:txBody>
      </p:sp>
      <p:sp>
        <p:nvSpPr>
          <p:cNvPr id="20" name="ZoneTexte 19">
            <a:extLst>
              <a:ext uri="{FF2B5EF4-FFF2-40B4-BE49-F238E27FC236}">
                <a16:creationId xmlns:a16="http://schemas.microsoft.com/office/drawing/2014/main" id="{8D5605FC-EFFB-794D-D162-13F2E6E9C06A}"/>
              </a:ext>
            </a:extLst>
          </p:cNvPr>
          <p:cNvSpPr txBox="1"/>
          <p:nvPr/>
        </p:nvSpPr>
        <p:spPr>
          <a:xfrm>
            <a:off x="1113897" y="5453266"/>
            <a:ext cx="3302529"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black"/>
                </a:solidFill>
                <a:effectLst/>
                <a:uLnTx/>
                <a:uFillTx/>
                <a:ea typeface="+mn-ea"/>
                <a:cs typeface="+mn-cs"/>
              </a:rPr>
              <a:t>Principe d’une centrale solaire sur pilotis avec une production agricole en-dessous </a:t>
            </a:r>
          </a:p>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Dual land use’</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sp>
        <p:nvSpPr>
          <p:cNvPr id="2" name="Titre 1">
            <a:extLst>
              <a:ext uri="{FF2B5EF4-FFF2-40B4-BE49-F238E27FC236}">
                <a16:creationId xmlns:a16="http://schemas.microsoft.com/office/drawing/2014/main" id="{0A909E1B-328F-8256-B519-7D6C5F0876A5}"/>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Un partenariat recherche-industrie français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et l’attribution d’un nom</a:t>
            </a:r>
          </a:p>
        </p:txBody>
      </p:sp>
      <p:sp>
        <p:nvSpPr>
          <p:cNvPr id="21" name="ZoneTexte 20">
            <a:extLst>
              <a:ext uri="{FF2B5EF4-FFF2-40B4-BE49-F238E27FC236}">
                <a16:creationId xmlns:a16="http://schemas.microsoft.com/office/drawing/2014/main" id="{CA68CE4B-2E77-AC6A-7F84-4C7B2AD98293}"/>
              </a:ext>
            </a:extLst>
          </p:cNvPr>
          <p:cNvSpPr txBox="1"/>
          <p:nvPr/>
        </p:nvSpPr>
        <p:spPr>
          <a:xfrm>
            <a:off x="5640302" y="3734271"/>
            <a:ext cx="2797308" cy="2308324"/>
          </a:xfrm>
          <a:prstGeom prst="rect">
            <a:avLst/>
          </a:prstGeom>
          <a:noFill/>
        </p:spPr>
        <p:txBody>
          <a:bodyPr wrap="square" lIns="91440" tIns="45720" rIns="91440" bIns="45720" rtlCol="0" anchor="t">
            <a:spAutoFit/>
          </a:bodyPr>
          <a:lstStyle/>
          <a:p>
            <a:pPr>
              <a:defRPr/>
            </a:pPr>
            <a:r>
              <a:rPr kumimoji="0" lang="fr-FR" sz="1600" b="0" u="none" strike="noStrike" kern="1200" cap="none" spc="0" normalizeH="0" baseline="0" noProof="0" dirty="0">
                <a:ln>
                  <a:noFill/>
                </a:ln>
                <a:solidFill>
                  <a:prstClr val="black"/>
                </a:solidFill>
                <a:effectLst/>
                <a:uLnTx/>
                <a:uFillTx/>
                <a:ea typeface="+mn-ea"/>
                <a:cs typeface="+mn-cs"/>
              </a:rPr>
              <a:t>Akira </a:t>
            </a:r>
            <a:r>
              <a:rPr kumimoji="0" lang="fr-FR" sz="1600" b="0" u="none" strike="noStrike" kern="1200" cap="none" spc="0" normalizeH="0" baseline="0" noProof="0" dirty="0" err="1">
                <a:ln>
                  <a:noFill/>
                </a:ln>
                <a:solidFill>
                  <a:prstClr val="black"/>
                </a:solidFill>
                <a:effectLst/>
                <a:uLnTx/>
                <a:uFillTx/>
                <a:ea typeface="+mn-ea"/>
                <a:cs typeface="+mn-cs"/>
              </a:rPr>
              <a:t>Nagashima</a:t>
            </a:r>
            <a:r>
              <a:rPr kumimoji="0" lang="fr-FR" sz="1600" b="0" u="none" strike="noStrike" kern="1200" cap="none" spc="0" normalizeH="0" baseline="0" noProof="0" dirty="0">
                <a:ln>
                  <a:noFill/>
                </a:ln>
                <a:solidFill>
                  <a:prstClr val="black"/>
                </a:solidFill>
                <a:effectLst/>
                <a:uLnTx/>
                <a:uFillTx/>
                <a:ea typeface="+mn-ea"/>
                <a:cs typeface="+mn-cs"/>
              </a:rPr>
              <a:t>, un ingénieur de machines agricoles à la retraite, réalise les premières installations d’agri-PV dans la région de Chiba, proche de Tokyo. </a:t>
            </a:r>
          </a:p>
          <a:p>
            <a:pPr>
              <a:defRPr/>
            </a:pPr>
            <a:endParaRPr lang="fr-FR" sz="1600" dirty="0">
              <a:solidFill>
                <a:prstClr val="black"/>
              </a:solidFill>
            </a:endParaRPr>
          </a:p>
          <a:p>
            <a:pPr>
              <a:defRPr/>
            </a:pPr>
            <a:r>
              <a:rPr kumimoji="0" lang="fr-FR" sz="1600" b="0" u="none" strike="noStrike" kern="1200" cap="none" spc="0" normalizeH="0" baseline="0" noProof="0" dirty="0">
                <a:ln>
                  <a:noFill/>
                </a:ln>
                <a:solidFill>
                  <a:prstClr val="black"/>
                </a:solidFill>
                <a:effectLst/>
                <a:uLnTx/>
                <a:uFillTx/>
                <a:ea typeface="+mn-ea"/>
                <a:cs typeface="+mn-cs"/>
              </a:rPr>
              <a:t>Il développe également un brevet. </a:t>
            </a:r>
          </a:p>
        </p:txBody>
      </p:sp>
      <p:sp>
        <p:nvSpPr>
          <p:cNvPr id="23" name="ZoneTexte 22">
            <a:extLst>
              <a:ext uri="{FF2B5EF4-FFF2-40B4-BE49-F238E27FC236}">
                <a16:creationId xmlns:a16="http://schemas.microsoft.com/office/drawing/2014/main" id="{39833105-7FA2-8962-7659-982438D0000B}"/>
              </a:ext>
            </a:extLst>
          </p:cNvPr>
          <p:cNvSpPr txBox="1"/>
          <p:nvPr/>
        </p:nvSpPr>
        <p:spPr>
          <a:xfrm>
            <a:off x="5652157" y="6196483"/>
            <a:ext cx="3302529"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Solar sharing’</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grpSp>
        <p:nvGrpSpPr>
          <p:cNvPr id="33" name="Groupe 32">
            <a:extLst>
              <a:ext uri="{FF2B5EF4-FFF2-40B4-BE49-F238E27FC236}">
                <a16:creationId xmlns:a16="http://schemas.microsoft.com/office/drawing/2014/main" id="{60918F1B-9F31-F470-964F-0196FAA9F0E4}"/>
              </a:ext>
            </a:extLst>
          </p:cNvPr>
          <p:cNvGrpSpPr/>
          <p:nvPr/>
        </p:nvGrpSpPr>
        <p:grpSpPr>
          <a:xfrm>
            <a:off x="1085814" y="1821372"/>
            <a:ext cx="10088669" cy="1740258"/>
            <a:chOff x="1085814" y="1821372"/>
            <a:chExt cx="10088669" cy="1740258"/>
          </a:xfrm>
        </p:grpSpPr>
        <p:sp>
          <p:nvSpPr>
            <p:cNvPr id="13" name="object 6">
              <a:extLst>
                <a:ext uri="{FF2B5EF4-FFF2-40B4-BE49-F238E27FC236}">
                  <a16:creationId xmlns:a16="http://schemas.microsoft.com/office/drawing/2014/main" id="{B9068EEA-F57D-318E-E008-AD7F3B097627}"/>
                </a:ext>
              </a:extLst>
            </p:cNvPr>
            <p:cNvSpPr txBox="1"/>
            <p:nvPr/>
          </p:nvSpPr>
          <p:spPr>
            <a:xfrm>
              <a:off x="8925792" y="2479199"/>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2010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4" name="Groupe 3">
              <a:extLst>
                <a:ext uri="{FF2B5EF4-FFF2-40B4-BE49-F238E27FC236}">
                  <a16:creationId xmlns:a16="http://schemas.microsoft.com/office/drawing/2014/main" id="{58734903-0A5F-B9B9-063F-CFD9897B1FB0}"/>
                </a:ext>
              </a:extLst>
            </p:cNvPr>
            <p:cNvGrpSpPr/>
            <p:nvPr/>
          </p:nvGrpSpPr>
          <p:grpSpPr>
            <a:xfrm>
              <a:off x="1085814" y="2712392"/>
              <a:ext cx="9801118" cy="849238"/>
              <a:chOff x="861716" y="4845017"/>
              <a:chExt cx="11415594" cy="864241"/>
            </a:xfrm>
          </p:grpSpPr>
          <p:cxnSp>
            <p:nvCxnSpPr>
              <p:cNvPr id="5" name="Connecteur droit avec flèche 4">
                <a:extLst>
                  <a:ext uri="{FF2B5EF4-FFF2-40B4-BE49-F238E27FC236}">
                    <a16:creationId xmlns:a16="http://schemas.microsoft.com/office/drawing/2014/main" id="{E73C78CA-0BF2-206C-0B5A-F467CA7D7EC1}"/>
                  </a:ext>
                </a:extLst>
              </p:cNvPr>
              <p:cNvCxnSpPr/>
              <p:nvPr/>
            </p:nvCxnSpPr>
            <p:spPr>
              <a:xfrm flipH="1">
                <a:off x="3718958" y="5210887"/>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E7C2F9D-BF63-2788-B2A1-4750CFF6090D}"/>
                  </a:ext>
                </a:extLst>
              </p:cNvPr>
              <p:cNvCxnSpPr/>
              <p:nvPr/>
            </p:nvCxnSpPr>
            <p:spPr>
              <a:xfrm flipV="1">
                <a:off x="861716" y="5285687"/>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CA01EFE-0BDA-A4E9-DB04-B9E3C4E63277}"/>
                  </a:ext>
                </a:extLst>
              </p:cNvPr>
              <p:cNvCxnSpPr/>
              <p:nvPr/>
            </p:nvCxnSpPr>
            <p:spPr>
              <a:xfrm flipH="1" flipV="1">
                <a:off x="861716" y="4875961"/>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AD37B01-6F63-05AD-98B4-5416BA89465A}"/>
                  </a:ext>
                </a:extLst>
              </p:cNvPr>
              <p:cNvCxnSpPr/>
              <p:nvPr/>
            </p:nvCxnSpPr>
            <p:spPr>
              <a:xfrm flipV="1">
                <a:off x="3718958" y="5274240"/>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DAFABAB-2341-4945-F6D5-CEB004FD52CE}"/>
                  </a:ext>
                </a:extLst>
              </p:cNvPr>
              <p:cNvCxnSpPr/>
              <p:nvPr/>
            </p:nvCxnSpPr>
            <p:spPr>
              <a:xfrm flipV="1">
                <a:off x="6571742" y="5265975"/>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DEFFCE3-547D-FCCB-E038-513EB6D2230F}"/>
                  </a:ext>
                </a:extLst>
              </p:cNvPr>
              <p:cNvCxnSpPr/>
              <p:nvPr/>
            </p:nvCxnSpPr>
            <p:spPr>
              <a:xfrm flipV="1">
                <a:off x="9424526" y="5254639"/>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B7BEFF9-9119-AC19-09A2-3253D8ED71E8}"/>
                  </a:ext>
                </a:extLst>
              </p:cNvPr>
              <p:cNvCxnSpPr/>
              <p:nvPr/>
            </p:nvCxnSpPr>
            <p:spPr>
              <a:xfrm flipH="1">
                <a:off x="9424526" y="5195884"/>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71423E4-641E-14BA-BFA3-308F1DC07EE7}"/>
                  </a:ext>
                </a:extLst>
              </p:cNvPr>
              <p:cNvCxnSpPr/>
              <p:nvPr/>
            </p:nvCxnSpPr>
            <p:spPr>
              <a:xfrm flipH="1" flipV="1">
                <a:off x="6568485" y="4845017"/>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15" name="object 6">
              <a:extLst>
                <a:ext uri="{FF2B5EF4-FFF2-40B4-BE49-F238E27FC236}">
                  <a16:creationId xmlns:a16="http://schemas.microsoft.com/office/drawing/2014/main" id="{9ED439FF-2AC1-67D3-E242-9309C7089B12}"/>
                </a:ext>
              </a:extLst>
            </p:cNvPr>
            <p:cNvSpPr txBox="1"/>
            <p:nvPr/>
          </p:nvSpPr>
          <p:spPr>
            <a:xfrm>
              <a:off x="1585172" y="2537175"/>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1980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6">
              <a:extLst>
                <a:ext uri="{FF2B5EF4-FFF2-40B4-BE49-F238E27FC236}">
                  <a16:creationId xmlns:a16="http://schemas.microsoft.com/office/drawing/2014/main" id="{54105329-67BB-7EBF-42EC-071F90264F68}"/>
                </a:ext>
              </a:extLst>
            </p:cNvPr>
            <p:cNvSpPr txBox="1"/>
            <p:nvPr/>
          </p:nvSpPr>
          <p:spPr>
            <a:xfrm>
              <a:off x="6484847" y="2479199"/>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2000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14" name="Connecteur droit 13">
              <a:extLst>
                <a:ext uri="{FF2B5EF4-FFF2-40B4-BE49-F238E27FC236}">
                  <a16:creationId xmlns:a16="http://schemas.microsoft.com/office/drawing/2014/main" id="{67CB618A-BEF7-A818-9A01-0115D46C9440}"/>
                </a:ext>
              </a:extLst>
            </p:cNvPr>
            <p:cNvCxnSpPr>
              <a:cxnSpLocks/>
            </p:cNvCxnSpPr>
            <p:nvPr/>
          </p:nvCxnSpPr>
          <p:spPr>
            <a:xfrm>
              <a:off x="10599381" y="3107742"/>
              <a:ext cx="575102" cy="108"/>
            </a:xfrm>
            <a:prstGeom prst="line">
              <a:avLst/>
            </a:prstGeom>
            <a:ln w="1143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6">
              <a:extLst>
                <a:ext uri="{FF2B5EF4-FFF2-40B4-BE49-F238E27FC236}">
                  <a16:creationId xmlns:a16="http://schemas.microsoft.com/office/drawing/2014/main" id="{D9C10581-37D8-11F9-7934-083B0EB1D5A8}"/>
                </a:ext>
              </a:extLst>
            </p:cNvPr>
            <p:cNvSpPr txBox="1"/>
            <p:nvPr/>
          </p:nvSpPr>
          <p:spPr>
            <a:xfrm>
              <a:off x="6456875" y="1821372"/>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Japon</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34" name="ZoneTexte 33">
            <a:extLst>
              <a:ext uri="{FF2B5EF4-FFF2-40B4-BE49-F238E27FC236}">
                <a16:creationId xmlns:a16="http://schemas.microsoft.com/office/drawing/2014/main" id="{1611DDD0-167B-23CA-B239-6C0E2FC72C94}"/>
              </a:ext>
            </a:extLst>
          </p:cNvPr>
          <p:cNvSpPr txBox="1"/>
          <p:nvPr/>
        </p:nvSpPr>
        <p:spPr>
          <a:xfrm>
            <a:off x="8529501" y="3774933"/>
            <a:ext cx="3483429" cy="2154436"/>
          </a:xfrm>
          <a:prstGeom prst="rect">
            <a:avLst/>
          </a:prstGeom>
          <a:noFill/>
        </p:spPr>
        <p:txBody>
          <a:bodyPr wrap="square" lIns="91440" tIns="45720" rIns="91440" bIns="45720" rtlCol="0" anchor="t">
            <a:spAutoFit/>
          </a:bodyPr>
          <a:lstStyle/>
          <a:p>
            <a:pPr>
              <a:defRPr/>
            </a:pPr>
            <a:r>
              <a:rPr lang="fr-FR" sz="1600" dirty="0">
                <a:solidFill>
                  <a:prstClr val="black"/>
                </a:solidFill>
              </a:rPr>
              <a:t>Partenariat de recherche </a:t>
            </a:r>
            <a:r>
              <a:rPr lang="fr-FR" sz="1600" dirty="0" err="1">
                <a:solidFill>
                  <a:prstClr val="black"/>
                </a:solidFill>
              </a:rPr>
              <a:t>INRAE-Sur’R</a:t>
            </a:r>
            <a:r>
              <a:rPr lang="fr-FR" sz="1600" dirty="0">
                <a:solidFill>
                  <a:prstClr val="black"/>
                </a:solidFill>
              </a:rPr>
              <a:t> </a:t>
            </a:r>
          </a:p>
          <a:p>
            <a:pPr>
              <a:defRPr/>
            </a:pPr>
            <a:endParaRPr lang="fr-FR" sz="1600" dirty="0">
              <a:solidFill>
                <a:prstClr val="black"/>
              </a:solidFill>
            </a:endParaRPr>
          </a:p>
          <a:p>
            <a:pPr>
              <a:defRPr/>
            </a:pPr>
            <a:r>
              <a:rPr lang="fr-FR" sz="1600" dirty="0">
                <a:solidFill>
                  <a:prstClr val="black"/>
                </a:solidFill>
              </a:rPr>
              <a:t>Christian </a:t>
            </a:r>
            <a:r>
              <a:rPr lang="fr-FR" sz="1600" dirty="0" err="1">
                <a:solidFill>
                  <a:prstClr val="black"/>
                </a:solidFill>
              </a:rPr>
              <a:t>Dupraz</a:t>
            </a:r>
            <a:r>
              <a:rPr lang="fr-FR" sz="1600" dirty="0">
                <a:solidFill>
                  <a:prstClr val="black"/>
                </a:solidFill>
              </a:rPr>
              <a:t>, INRAE, promeut un </a:t>
            </a:r>
            <a:r>
              <a:rPr lang="fr-FR" sz="1600" dirty="0" err="1">
                <a:solidFill>
                  <a:prstClr val="black"/>
                </a:solidFill>
              </a:rPr>
              <a:t>agrivoltaïsme</a:t>
            </a:r>
            <a:r>
              <a:rPr lang="fr-FR" sz="1600" dirty="0">
                <a:solidFill>
                  <a:prstClr val="black"/>
                </a:solidFill>
              </a:rPr>
              <a:t> inspiré de l’agroforesterie </a:t>
            </a:r>
          </a:p>
          <a:p>
            <a:pPr>
              <a:defRPr/>
            </a:pPr>
            <a:r>
              <a:rPr lang="fr-FR" sz="1400" dirty="0">
                <a:solidFill>
                  <a:prstClr val="black"/>
                </a:solidFill>
              </a:rPr>
              <a:t>« </a:t>
            </a:r>
            <a:r>
              <a:rPr lang="en-US" sz="1400" b="0" i="1" dirty="0">
                <a:solidFill>
                  <a:srgbClr val="1F1F1F"/>
                </a:solidFill>
                <a:effectLst/>
              </a:rPr>
              <a:t>In this paper, we suggest that a combination of solar panels and food crops on the same land unit may </a:t>
            </a:r>
            <a:r>
              <a:rPr lang="en-US" sz="1400" b="0" i="1" dirty="0" err="1">
                <a:solidFill>
                  <a:srgbClr val="1F1F1F"/>
                </a:solidFill>
                <a:effectLst/>
              </a:rPr>
              <a:t>maximise</a:t>
            </a:r>
            <a:r>
              <a:rPr lang="en-US" sz="1400" b="0" i="1" dirty="0">
                <a:solidFill>
                  <a:srgbClr val="1F1F1F"/>
                </a:solidFill>
                <a:effectLst/>
              </a:rPr>
              <a:t> the land use. We suggest to call this an </a:t>
            </a:r>
            <a:r>
              <a:rPr lang="en-US" sz="1400" b="0" i="1" dirty="0" err="1">
                <a:solidFill>
                  <a:srgbClr val="1F1F1F"/>
                </a:solidFill>
                <a:effectLst/>
              </a:rPr>
              <a:t>agrivoltaic</a:t>
            </a:r>
            <a:r>
              <a:rPr lang="en-US" sz="1400" b="0" i="1" dirty="0">
                <a:solidFill>
                  <a:srgbClr val="1F1F1F"/>
                </a:solidFill>
                <a:effectLst/>
              </a:rPr>
              <a:t> system</a:t>
            </a:r>
            <a:r>
              <a:rPr lang="en-US" sz="1400" b="0" i="0" dirty="0">
                <a:solidFill>
                  <a:srgbClr val="1F1F1F"/>
                </a:solidFill>
                <a:effectLst/>
              </a:rPr>
              <a:t>.” (</a:t>
            </a:r>
            <a:r>
              <a:rPr lang="fr-FR" sz="1400" dirty="0" err="1">
                <a:effectLst/>
              </a:rPr>
              <a:t>Dupraz</a:t>
            </a:r>
            <a:r>
              <a:rPr lang="fr-FR" sz="1400" dirty="0"/>
              <a:t> </a:t>
            </a:r>
            <a:r>
              <a:rPr lang="fr-FR" sz="1400" i="1" dirty="0">
                <a:effectLst/>
              </a:rPr>
              <a:t>et al. </a:t>
            </a:r>
            <a:r>
              <a:rPr lang="fr-FR" sz="1400" dirty="0">
                <a:effectLst/>
              </a:rPr>
              <a:t> 2011)</a:t>
            </a:r>
            <a:endParaRPr lang="fr-FR" sz="1400" dirty="0">
              <a:solidFill>
                <a:prstClr val="black"/>
              </a:solidFill>
            </a:endParaRPr>
          </a:p>
        </p:txBody>
      </p:sp>
      <p:pic>
        <p:nvPicPr>
          <p:cNvPr id="1026" name="Picture 2" descr="drapeau allemagne from fr.m.wikipedia.org">
            <a:extLst>
              <a:ext uri="{FF2B5EF4-FFF2-40B4-BE49-F238E27FC236}">
                <a16:creationId xmlns:a16="http://schemas.microsoft.com/office/drawing/2014/main" id="{1EF2CAE8-7444-97CA-7C7E-6F8850FBD6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88861" y="1865227"/>
            <a:ext cx="8763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2A7A2D9-FE0D-2889-9E5C-4C562B840D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41711" y="1640100"/>
            <a:ext cx="1103284" cy="735522"/>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1032" name="Picture 8" descr="france flag from en.wikipedia.org">
            <a:extLst>
              <a:ext uri="{FF2B5EF4-FFF2-40B4-BE49-F238E27FC236}">
                <a16:creationId xmlns:a16="http://schemas.microsoft.com/office/drawing/2014/main" id="{CD452180-8612-A3F7-2FDE-A381C894F15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08994" y="1751483"/>
            <a:ext cx="8763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a:extLst>
              <a:ext uri="{FF2B5EF4-FFF2-40B4-BE49-F238E27FC236}">
                <a16:creationId xmlns:a16="http://schemas.microsoft.com/office/drawing/2014/main" id="{A3FC60C2-06C7-7ABD-BC12-27DCDE4C3464}"/>
              </a:ext>
            </a:extLst>
          </p:cNvPr>
          <p:cNvPicPr>
            <a:picLocks noChangeAspect="1"/>
          </p:cNvPicPr>
          <p:nvPr/>
        </p:nvPicPr>
        <p:blipFill>
          <a:blip r:embed="rId7"/>
          <a:stretch>
            <a:fillRect/>
          </a:stretch>
        </p:blipFill>
        <p:spPr>
          <a:xfrm>
            <a:off x="9199689" y="3237198"/>
            <a:ext cx="1133950" cy="445827"/>
          </a:xfrm>
          <a:prstGeom prst="rect">
            <a:avLst/>
          </a:prstGeom>
        </p:spPr>
      </p:pic>
      <p:sp>
        <p:nvSpPr>
          <p:cNvPr id="41" name="ZoneTexte 40">
            <a:extLst>
              <a:ext uri="{FF2B5EF4-FFF2-40B4-BE49-F238E27FC236}">
                <a16:creationId xmlns:a16="http://schemas.microsoft.com/office/drawing/2014/main" id="{45E6F010-70B9-0024-8E93-30EFBB98B7FA}"/>
              </a:ext>
            </a:extLst>
          </p:cNvPr>
          <p:cNvSpPr txBox="1"/>
          <p:nvPr/>
        </p:nvSpPr>
        <p:spPr>
          <a:xfrm>
            <a:off x="8529501" y="6196483"/>
            <a:ext cx="3302529"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a:t>
            </a:r>
            <a:r>
              <a:rPr kumimoji="0" lang="fr-FR" sz="1600" b="1" u="none" strike="noStrike" kern="1200" cap="none" spc="0" normalizeH="0" baseline="0" noProof="0" dirty="0" err="1">
                <a:ln>
                  <a:noFill/>
                </a:ln>
                <a:solidFill>
                  <a:schemeClr val="accent1">
                    <a:lumMod val="75000"/>
                  </a:schemeClr>
                </a:solidFill>
                <a:effectLst/>
                <a:uLnTx/>
                <a:uFillTx/>
                <a:ea typeface="+mn-ea"/>
                <a:cs typeface="+mn-cs"/>
              </a:rPr>
              <a:t>grivoltaic</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sp>
        <p:nvSpPr>
          <p:cNvPr id="43" name="Espace réservé du numéro de diapositive 5">
            <a:extLst>
              <a:ext uri="{FF2B5EF4-FFF2-40B4-BE49-F238E27FC236}">
                <a16:creationId xmlns:a16="http://schemas.microsoft.com/office/drawing/2014/main" id="{3B1559E2-AA15-3800-ABC5-C9AAC624C1B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10</a:t>
            </a:fld>
            <a:endParaRPr lang="fr-FR"/>
          </a:p>
        </p:txBody>
      </p:sp>
    </p:spTree>
    <p:extLst>
      <p:ext uri="{BB962C8B-B14F-4D97-AF65-F5344CB8AC3E}">
        <p14:creationId xmlns:p14="http://schemas.microsoft.com/office/powerpoint/2010/main" val="41709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FA25D9-D647-C7AC-6249-177BA935CBF1}"/>
              </a:ext>
            </a:extLst>
          </p:cNvPr>
          <p:cNvPicPr>
            <a:picLocks noChangeAspect="1"/>
          </p:cNvPicPr>
          <p:nvPr/>
        </p:nvPicPr>
        <p:blipFill>
          <a:blip r:embed="rId3"/>
          <a:stretch>
            <a:fillRect/>
          </a:stretch>
        </p:blipFill>
        <p:spPr>
          <a:xfrm>
            <a:off x="2806920" y="2092387"/>
            <a:ext cx="9005958" cy="4765613"/>
          </a:xfrm>
          <a:prstGeom prst="rect">
            <a:avLst/>
          </a:prstGeom>
        </p:spPr>
      </p:pic>
      <p:sp>
        <p:nvSpPr>
          <p:cNvPr id="6" name="Titre 1">
            <a:extLst>
              <a:ext uri="{FF2B5EF4-FFF2-40B4-BE49-F238E27FC236}">
                <a16:creationId xmlns:a16="http://schemas.microsoft.com/office/drawing/2014/main" id="{745A9ED1-86B4-F4A6-4EE1-A6C40942A758}"/>
              </a:ext>
            </a:extLst>
          </p:cNvPr>
          <p:cNvSpPr txBox="1">
            <a:spLocks/>
          </p:cNvSpPr>
          <p:nvPr/>
        </p:nvSpPr>
        <p:spPr>
          <a:xfrm>
            <a:off x="0" y="0"/>
            <a:ext cx="12012930" cy="1137228"/>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Désormais, un foisonnement de projets,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expérimentations et réalisations </a:t>
            </a:r>
          </a:p>
        </p:txBody>
      </p:sp>
      <p:pic>
        <p:nvPicPr>
          <p:cNvPr id="8" name="Image 7">
            <a:extLst>
              <a:ext uri="{FF2B5EF4-FFF2-40B4-BE49-F238E27FC236}">
                <a16:creationId xmlns:a16="http://schemas.microsoft.com/office/drawing/2014/main" id="{4D0A536E-547C-A46A-C1C2-E8DB450A69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22946" y="1090768"/>
            <a:ext cx="8064914" cy="1137228"/>
          </a:xfrm>
          <a:prstGeom prst="rect">
            <a:avLst/>
          </a:prstGeom>
        </p:spPr>
      </p:pic>
      <p:pic>
        <p:nvPicPr>
          <p:cNvPr id="10" name="Image 9">
            <a:extLst>
              <a:ext uri="{FF2B5EF4-FFF2-40B4-BE49-F238E27FC236}">
                <a16:creationId xmlns:a16="http://schemas.microsoft.com/office/drawing/2014/main" id="{CA5C68C6-4201-6DE2-9DDC-9DBE90E7A7B6}"/>
              </a:ext>
            </a:extLst>
          </p:cNvPr>
          <p:cNvPicPr>
            <a:picLocks noChangeAspect="1"/>
          </p:cNvPicPr>
          <p:nvPr/>
        </p:nvPicPr>
        <p:blipFill>
          <a:blip r:embed="rId5"/>
          <a:stretch>
            <a:fillRect/>
          </a:stretch>
        </p:blipFill>
        <p:spPr>
          <a:xfrm>
            <a:off x="446606" y="1939461"/>
            <a:ext cx="1835244" cy="3702240"/>
          </a:xfrm>
          <a:prstGeom prst="rect">
            <a:avLst/>
          </a:prstGeom>
        </p:spPr>
      </p:pic>
      <p:sp>
        <p:nvSpPr>
          <p:cNvPr id="11" name="object 6">
            <a:extLst>
              <a:ext uri="{FF2B5EF4-FFF2-40B4-BE49-F238E27FC236}">
                <a16:creationId xmlns:a16="http://schemas.microsoft.com/office/drawing/2014/main" id="{5F89016C-A5D3-745E-818B-C913414D890B}"/>
              </a:ext>
            </a:extLst>
          </p:cNvPr>
          <p:cNvSpPr txBox="1"/>
          <p:nvPr/>
        </p:nvSpPr>
        <p:spPr>
          <a:xfrm>
            <a:off x="0" y="802233"/>
            <a:ext cx="1472956" cy="525886"/>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000" b="1" i="0" u="none" strike="noStrike" kern="1200" cap="none" spc="-5" normalizeH="0" baseline="0" noProof="0" dirty="0">
                <a:ln>
                  <a:noFill/>
                </a:ln>
                <a:solidFill>
                  <a:prstClr val="black"/>
                </a:solidFill>
                <a:effectLst/>
                <a:uLnTx/>
                <a:uFillTx/>
                <a:latin typeface="Arial"/>
                <a:ea typeface="+mn-ea"/>
                <a:cs typeface="Arial"/>
              </a:rPr>
              <a:t>USA</a:t>
            </a:r>
            <a:endParaRPr kumimoji="0" sz="2000" b="1" i="0" u="none" strike="noStrike" kern="1200" cap="none" spc="0" normalizeH="0" baseline="0" noProof="0" dirty="0">
              <a:ln>
                <a:noFill/>
              </a:ln>
              <a:solidFill>
                <a:prstClr val="black"/>
              </a:solidFill>
              <a:effectLst/>
              <a:uLnTx/>
              <a:uFillTx/>
              <a:latin typeface="Arial"/>
              <a:ea typeface="+mn-ea"/>
              <a:cs typeface="Arial"/>
            </a:endParaRPr>
          </a:p>
        </p:txBody>
      </p:sp>
      <p:sp>
        <p:nvSpPr>
          <p:cNvPr id="13" name="ZoneTexte 12">
            <a:extLst>
              <a:ext uri="{FF2B5EF4-FFF2-40B4-BE49-F238E27FC236}">
                <a16:creationId xmlns:a16="http://schemas.microsoft.com/office/drawing/2014/main" id="{B898E0DA-3DBF-A49B-4A71-ED98D735A62C}"/>
              </a:ext>
            </a:extLst>
          </p:cNvPr>
          <p:cNvSpPr txBox="1"/>
          <p:nvPr/>
        </p:nvSpPr>
        <p:spPr>
          <a:xfrm>
            <a:off x="165970" y="6443934"/>
            <a:ext cx="6093912" cy="369332"/>
          </a:xfrm>
          <a:prstGeom prst="rect">
            <a:avLst/>
          </a:prstGeom>
          <a:noFill/>
        </p:spPr>
        <p:txBody>
          <a:bodyPr wrap="square">
            <a:spAutoFit/>
          </a:bodyPr>
          <a:lstStyle/>
          <a:p>
            <a:r>
              <a:rPr lang="fr-FR" dirty="0"/>
              <a:t>https://openei.org/wiki/InSPIRE/Agrivoltaics_Map</a:t>
            </a:r>
          </a:p>
        </p:txBody>
      </p:sp>
      <p:sp>
        <p:nvSpPr>
          <p:cNvPr id="14" name="Espace réservé du numéro de diapositive 5">
            <a:extLst>
              <a:ext uri="{FF2B5EF4-FFF2-40B4-BE49-F238E27FC236}">
                <a16:creationId xmlns:a16="http://schemas.microsoft.com/office/drawing/2014/main" id="{CCB48D75-4500-77FA-C696-351582F5755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11</a:t>
            </a:fld>
            <a:endParaRPr lang="fr-FR"/>
          </a:p>
        </p:txBody>
      </p:sp>
    </p:spTree>
    <p:extLst>
      <p:ext uri="{BB962C8B-B14F-4D97-AF65-F5344CB8AC3E}">
        <p14:creationId xmlns:p14="http://schemas.microsoft.com/office/powerpoint/2010/main" val="302614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065D6F1-74B8-2B8A-750B-72C7065CE9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43273" y="1230255"/>
            <a:ext cx="7105777" cy="5144050"/>
          </a:xfrm>
          <a:prstGeom prst="rect">
            <a:avLst/>
          </a:prstGeom>
        </p:spPr>
      </p:pic>
      <p:sp>
        <p:nvSpPr>
          <p:cNvPr id="8" name="ZoneTexte 7">
            <a:extLst>
              <a:ext uri="{FF2B5EF4-FFF2-40B4-BE49-F238E27FC236}">
                <a16:creationId xmlns:a16="http://schemas.microsoft.com/office/drawing/2014/main" id="{38742681-CE33-CC3B-2060-4720021FB425}"/>
              </a:ext>
            </a:extLst>
          </p:cNvPr>
          <p:cNvSpPr txBox="1"/>
          <p:nvPr/>
        </p:nvSpPr>
        <p:spPr>
          <a:xfrm>
            <a:off x="742950" y="6374305"/>
            <a:ext cx="6096000" cy="369332"/>
          </a:xfrm>
          <a:prstGeom prst="rect">
            <a:avLst/>
          </a:prstGeom>
          <a:noFill/>
        </p:spPr>
        <p:txBody>
          <a:bodyPr wrap="square">
            <a:spAutoFit/>
          </a:bodyPr>
          <a:lstStyle/>
          <a:p>
            <a:r>
              <a:rPr lang="fr-FR" dirty="0"/>
              <a:t>https://agrisolareurope.org/map/</a:t>
            </a:r>
          </a:p>
        </p:txBody>
      </p:sp>
      <p:sp>
        <p:nvSpPr>
          <p:cNvPr id="9" name="object 6">
            <a:extLst>
              <a:ext uri="{FF2B5EF4-FFF2-40B4-BE49-F238E27FC236}">
                <a16:creationId xmlns:a16="http://schemas.microsoft.com/office/drawing/2014/main" id="{BC858BBB-E7ED-0FCE-48A7-6CFCEA7FA220}"/>
              </a:ext>
            </a:extLst>
          </p:cNvPr>
          <p:cNvSpPr txBox="1"/>
          <p:nvPr/>
        </p:nvSpPr>
        <p:spPr>
          <a:xfrm>
            <a:off x="6472" y="807011"/>
            <a:ext cx="1472956" cy="84648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000" b="1" i="0" u="none" strike="noStrike" kern="1200" cap="none" spc="-5" normalizeH="0" baseline="0" noProof="0" dirty="0">
                <a:ln>
                  <a:noFill/>
                </a:ln>
                <a:solidFill>
                  <a:prstClr val="black"/>
                </a:solidFill>
                <a:effectLst/>
                <a:uLnTx/>
                <a:uFillTx/>
                <a:latin typeface="Arial"/>
                <a:ea typeface="+mn-ea"/>
                <a:cs typeface="Arial"/>
              </a:rPr>
              <a:t>Europe</a:t>
            </a:r>
          </a:p>
          <a:p>
            <a:pPr marL="12700" marR="0" lvl="0" indent="0" algn="l" defTabSz="914400" rtl="0" eaLnBrk="1" fontAlgn="auto" latinLnBrk="0" hangingPunct="1">
              <a:lnSpc>
                <a:spcPct val="100000"/>
              </a:lnSpc>
              <a:spcBef>
                <a:spcPts val="100"/>
              </a:spcBef>
              <a:spcAft>
                <a:spcPts val="0"/>
              </a:spcAft>
              <a:buClrTx/>
              <a:buSzTx/>
              <a:buFontTx/>
              <a:buNone/>
              <a:tabLst/>
              <a:defRPr/>
            </a:pPr>
            <a:r>
              <a:rPr lang="fr-FR" sz="2000" dirty="0">
                <a:solidFill>
                  <a:prstClr val="black"/>
                </a:solidFill>
                <a:latin typeface="Arial"/>
                <a:cs typeface="Arial"/>
              </a:rPr>
              <a:t>(2024)</a:t>
            </a:r>
            <a:endParaRPr kumimoji="0" sz="2000" i="0" u="none" strike="noStrike" kern="1200" cap="none" spc="0" normalizeH="0" baseline="0" noProof="0" dirty="0">
              <a:ln>
                <a:noFill/>
              </a:ln>
              <a:solidFill>
                <a:prstClr val="black"/>
              </a:solidFill>
              <a:effectLst/>
              <a:uLnTx/>
              <a:uFillTx/>
              <a:latin typeface="Arial"/>
              <a:ea typeface="+mn-ea"/>
              <a:cs typeface="Arial"/>
            </a:endParaRPr>
          </a:p>
        </p:txBody>
      </p:sp>
      <p:pic>
        <p:nvPicPr>
          <p:cNvPr id="11" name="Image 10">
            <a:extLst>
              <a:ext uri="{FF2B5EF4-FFF2-40B4-BE49-F238E27FC236}">
                <a16:creationId xmlns:a16="http://schemas.microsoft.com/office/drawing/2014/main" id="{34D7796C-BFA1-EB88-1B83-93D0CECD1D91}"/>
              </a:ext>
            </a:extLst>
          </p:cNvPr>
          <p:cNvPicPr>
            <a:picLocks noChangeAspect="1"/>
          </p:cNvPicPr>
          <p:nvPr/>
        </p:nvPicPr>
        <p:blipFill>
          <a:blip r:embed="rId4"/>
          <a:stretch>
            <a:fillRect/>
          </a:stretch>
        </p:blipFill>
        <p:spPr>
          <a:xfrm>
            <a:off x="4343273" y="6283250"/>
            <a:ext cx="4591286" cy="463574"/>
          </a:xfrm>
          <a:prstGeom prst="rect">
            <a:avLst/>
          </a:prstGeom>
        </p:spPr>
      </p:pic>
      <p:sp>
        <p:nvSpPr>
          <p:cNvPr id="12" name="Titre 1">
            <a:extLst>
              <a:ext uri="{FF2B5EF4-FFF2-40B4-BE49-F238E27FC236}">
                <a16:creationId xmlns:a16="http://schemas.microsoft.com/office/drawing/2014/main" id="{E9BA1F46-2330-9835-3DEE-1C5874636DAA}"/>
              </a:ext>
            </a:extLst>
          </p:cNvPr>
          <p:cNvSpPr txBox="1">
            <a:spLocks/>
          </p:cNvSpPr>
          <p:nvPr/>
        </p:nvSpPr>
        <p:spPr>
          <a:xfrm>
            <a:off x="0" y="0"/>
            <a:ext cx="12012930" cy="1137228"/>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Désormais, un foisonnement de projets,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expérimentations et réalisations </a:t>
            </a:r>
          </a:p>
        </p:txBody>
      </p:sp>
      <p:sp>
        <p:nvSpPr>
          <p:cNvPr id="13" name="Espace réservé du numéro de diapositive 5">
            <a:extLst>
              <a:ext uri="{FF2B5EF4-FFF2-40B4-BE49-F238E27FC236}">
                <a16:creationId xmlns:a16="http://schemas.microsoft.com/office/drawing/2014/main" id="{2F669E52-2674-67CC-B2EF-AD38605D5A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12</a:t>
            </a:fld>
            <a:endParaRPr lang="fr-FR"/>
          </a:p>
        </p:txBody>
      </p:sp>
    </p:spTree>
    <p:extLst>
      <p:ext uri="{BB962C8B-B14F-4D97-AF65-F5344CB8AC3E}">
        <p14:creationId xmlns:p14="http://schemas.microsoft.com/office/powerpoint/2010/main" val="165360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B5E9B202-C5EF-5090-B781-148C68EFAF89}"/>
              </a:ext>
            </a:extLst>
          </p:cNvPr>
          <p:cNvSpPr txBox="1"/>
          <p:nvPr/>
        </p:nvSpPr>
        <p:spPr>
          <a:xfrm>
            <a:off x="292222" y="1438424"/>
            <a:ext cx="4679828" cy="525886"/>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000" b="1" i="0" u="none" strike="noStrike" kern="1200" cap="none" spc="-5" normalizeH="0" baseline="0" noProof="0" dirty="0">
                <a:ln>
                  <a:noFill/>
                </a:ln>
                <a:solidFill>
                  <a:prstClr val="black"/>
                </a:solidFill>
                <a:effectLst/>
                <a:uLnTx/>
                <a:uFillTx/>
                <a:latin typeface="Arial"/>
                <a:ea typeface="+mn-ea"/>
                <a:cs typeface="Arial"/>
              </a:rPr>
              <a:t>Et Asie, Amérique latine… </a:t>
            </a:r>
            <a:endParaRPr kumimoji="0" sz="2000" i="0" u="none" strike="noStrike" kern="1200" cap="none" spc="0" normalizeH="0" baseline="0" noProof="0" dirty="0">
              <a:ln>
                <a:noFill/>
              </a:ln>
              <a:solidFill>
                <a:prstClr val="black"/>
              </a:solidFill>
              <a:effectLst/>
              <a:uLnTx/>
              <a:uFillTx/>
              <a:latin typeface="Arial"/>
              <a:ea typeface="+mn-ea"/>
              <a:cs typeface="Arial"/>
            </a:endParaRPr>
          </a:p>
        </p:txBody>
      </p:sp>
      <p:sp>
        <p:nvSpPr>
          <p:cNvPr id="3" name="Titre 1">
            <a:extLst>
              <a:ext uri="{FF2B5EF4-FFF2-40B4-BE49-F238E27FC236}">
                <a16:creationId xmlns:a16="http://schemas.microsoft.com/office/drawing/2014/main" id="{D957BC1B-1295-94D8-B27D-A033DE0CA82F}"/>
              </a:ext>
            </a:extLst>
          </p:cNvPr>
          <p:cNvSpPr txBox="1">
            <a:spLocks/>
          </p:cNvSpPr>
          <p:nvPr/>
        </p:nvSpPr>
        <p:spPr>
          <a:xfrm>
            <a:off x="0" y="0"/>
            <a:ext cx="12012930" cy="1137228"/>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Désormais, un foisonnement de projets,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expérimentations et réalisations </a:t>
            </a:r>
          </a:p>
        </p:txBody>
      </p:sp>
      <p:sp>
        <p:nvSpPr>
          <p:cNvPr id="5" name="Espace réservé du numéro de diapositive 5">
            <a:extLst>
              <a:ext uri="{FF2B5EF4-FFF2-40B4-BE49-F238E27FC236}">
                <a16:creationId xmlns:a16="http://schemas.microsoft.com/office/drawing/2014/main" id="{3F0D9E8B-3958-F39A-4E5A-C4599F2D64D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13</a:t>
            </a:fld>
            <a:endParaRPr lang="fr-FR"/>
          </a:p>
        </p:txBody>
      </p:sp>
    </p:spTree>
    <p:extLst>
      <p:ext uri="{BB962C8B-B14F-4D97-AF65-F5344CB8AC3E}">
        <p14:creationId xmlns:p14="http://schemas.microsoft.com/office/powerpoint/2010/main" val="171799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Appareils électroniques, ordinateur, capture d’écran&#10;&#10;Le contenu généré par l’IA peut être incorrect.">
            <a:extLst>
              <a:ext uri="{FF2B5EF4-FFF2-40B4-BE49-F238E27FC236}">
                <a16:creationId xmlns:a16="http://schemas.microsoft.com/office/drawing/2014/main" id="{3623BE68-D8C0-C3E4-45DB-3FAD1D8CA1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70389" y="1474685"/>
            <a:ext cx="3086100" cy="4740400"/>
          </a:xfrm>
          <a:prstGeom prst="rect">
            <a:avLst/>
          </a:prstGeom>
        </p:spPr>
      </p:pic>
      <p:pic>
        <p:nvPicPr>
          <p:cNvPr id="9" name="Image 8" descr="Une image contenant texte, capture d’écran, Police, lettre&#10;&#10;Le contenu généré par l’IA peut être incorrect.">
            <a:extLst>
              <a:ext uri="{FF2B5EF4-FFF2-40B4-BE49-F238E27FC236}">
                <a16:creationId xmlns:a16="http://schemas.microsoft.com/office/drawing/2014/main" id="{20018A4D-EBE5-0938-6A0A-B47CE92B074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58542" y="2196028"/>
            <a:ext cx="3086100" cy="3799115"/>
          </a:xfrm>
          <a:prstGeom prst="rect">
            <a:avLst/>
          </a:prstGeom>
        </p:spPr>
      </p:pic>
      <p:sp>
        <p:nvSpPr>
          <p:cNvPr id="10" name="ZoneTexte 9">
            <a:extLst>
              <a:ext uri="{FF2B5EF4-FFF2-40B4-BE49-F238E27FC236}">
                <a16:creationId xmlns:a16="http://schemas.microsoft.com/office/drawing/2014/main" id="{2762728E-BBD1-F4D2-BA01-2F68DFA25106}"/>
              </a:ext>
            </a:extLst>
          </p:cNvPr>
          <p:cNvSpPr txBox="1"/>
          <p:nvPr/>
        </p:nvSpPr>
        <p:spPr>
          <a:xfrm>
            <a:off x="304800" y="6379029"/>
            <a:ext cx="4572000" cy="307777"/>
          </a:xfrm>
          <a:prstGeom prst="rect">
            <a:avLst/>
          </a:prstGeom>
          <a:noFill/>
        </p:spPr>
        <p:txBody>
          <a:bodyPr wrap="square" rtlCol="0">
            <a:spAutoFit/>
          </a:bodyPr>
          <a:lstStyle/>
          <a:p>
            <a:r>
              <a:rPr lang="fr-FR" sz="1400" dirty="0"/>
              <a:t>https://www.agrivoltaics-conference.org/</a:t>
            </a:r>
          </a:p>
        </p:txBody>
      </p:sp>
      <p:sp>
        <p:nvSpPr>
          <p:cNvPr id="11" name="Titre 1">
            <a:extLst>
              <a:ext uri="{FF2B5EF4-FFF2-40B4-BE49-F238E27FC236}">
                <a16:creationId xmlns:a16="http://schemas.microsoft.com/office/drawing/2014/main" id="{687E54B3-43C8-93FE-6A87-0DF60CD37524}"/>
              </a:ext>
            </a:extLst>
          </p:cNvPr>
          <p:cNvSpPr txBox="1">
            <a:spLocks/>
          </p:cNvSpPr>
          <p:nvPr/>
        </p:nvSpPr>
        <p:spPr>
          <a:xfrm>
            <a:off x="0" y="0"/>
            <a:ext cx="12012930" cy="1137228"/>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Désormais, un foisonnement de projets,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expérimentations et réalisations </a:t>
            </a:r>
          </a:p>
        </p:txBody>
      </p:sp>
      <p:sp>
        <p:nvSpPr>
          <p:cNvPr id="12" name="Espace réservé du numéro de diapositive 5">
            <a:extLst>
              <a:ext uri="{FF2B5EF4-FFF2-40B4-BE49-F238E27FC236}">
                <a16:creationId xmlns:a16="http://schemas.microsoft.com/office/drawing/2014/main" id="{D5820443-F618-5ED8-D9A9-90ABFA38E60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14</a:t>
            </a:fld>
            <a:endParaRPr lang="fr-FR"/>
          </a:p>
        </p:txBody>
      </p:sp>
    </p:spTree>
    <p:extLst>
      <p:ext uri="{BB962C8B-B14F-4D97-AF65-F5344CB8AC3E}">
        <p14:creationId xmlns:p14="http://schemas.microsoft.com/office/powerpoint/2010/main" val="142672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7C093-C9A4-474A-9ACC-0AF6931EE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12" y="6046256"/>
            <a:ext cx="1028700" cy="685800"/>
          </a:xfrm>
          <a:prstGeom prst="rect">
            <a:avLst/>
          </a:prstGeom>
        </p:spPr>
      </p:pic>
      <p:sp>
        <p:nvSpPr>
          <p:cNvPr id="7" name="Rectangle 6">
            <a:extLst>
              <a:ext uri="{FF2B5EF4-FFF2-40B4-BE49-F238E27FC236}">
                <a16:creationId xmlns:a16="http://schemas.microsoft.com/office/drawing/2014/main" id="{A9182D4E-761E-5140-B090-7CE5BDE35275}"/>
              </a:ext>
            </a:extLst>
          </p:cNvPr>
          <p:cNvSpPr/>
          <p:nvPr/>
        </p:nvSpPr>
        <p:spPr>
          <a:xfrm>
            <a:off x="8593111" y="2007481"/>
            <a:ext cx="3236400" cy="3240000"/>
          </a:xfrm>
          <a:prstGeom prst="rect">
            <a:avLst/>
          </a:prstGeom>
          <a:solidFill>
            <a:srgbClr val="10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8D742FF-64D7-524B-8A84-411535DB4871}"/>
              </a:ext>
            </a:extLst>
          </p:cNvPr>
          <p:cNvSpPr/>
          <p:nvPr/>
        </p:nvSpPr>
        <p:spPr>
          <a:xfrm>
            <a:off x="4464864" y="2007481"/>
            <a:ext cx="3236400" cy="3240000"/>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AAF1E68-D58A-374F-95FB-BEE5D0F25B6E}"/>
              </a:ext>
            </a:extLst>
          </p:cNvPr>
          <p:cNvSpPr/>
          <p:nvPr/>
        </p:nvSpPr>
        <p:spPr>
          <a:xfrm>
            <a:off x="376959" y="2007481"/>
            <a:ext cx="3236400" cy="3240000"/>
          </a:xfrm>
          <a:prstGeom prst="rect">
            <a:avLst/>
          </a:prstGeom>
          <a:solidFill>
            <a:srgbClr val="001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a:extLst>
              <a:ext uri="{FF2B5EF4-FFF2-40B4-BE49-F238E27FC236}">
                <a16:creationId xmlns:a16="http://schemas.microsoft.com/office/drawing/2014/main" id="{2637814E-E530-8C45-B4D9-835C96959B77}"/>
              </a:ext>
            </a:extLst>
          </p:cNvPr>
          <p:cNvSpPr txBox="1">
            <a:spLocks/>
          </p:cNvSpPr>
          <p:nvPr/>
        </p:nvSpPr>
        <p:spPr>
          <a:xfrm>
            <a:off x="360000" y="2007481"/>
            <a:ext cx="3240000" cy="3240000"/>
          </a:xfrm>
          <a:prstGeom prst="rect">
            <a:avLst/>
          </a:prstGeom>
          <a:noFill/>
          <a:ln>
            <a:noFill/>
          </a:ln>
        </p:spPr>
        <p:txBody>
          <a:bodyPr lIns="360000" tIns="46800" rIns="360000" anchor="ctr">
            <a:normAutofit/>
          </a:bodyPr>
          <a:lstStyle>
            <a:lvl1pPr marL="0" indent="444500" algn="ctr" defTabSz="914400" rtl="0" eaLnBrk="1" latinLnBrk="0" hangingPunct="1">
              <a:lnSpc>
                <a:spcPct val="110000"/>
              </a:lnSpc>
              <a:spcBef>
                <a:spcPts val="1000"/>
              </a:spcBef>
              <a:buClr>
                <a:schemeClr val="bg1"/>
              </a:buClr>
              <a:buSzPct val="200000"/>
              <a:buFont typeface="+mj-lt"/>
              <a:buAutoNum type="arabicPeriod"/>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1. </a:t>
            </a:r>
            <a:r>
              <a:rPr lang="fr-FR" sz="2600" dirty="0">
                <a:solidFill>
                  <a:schemeClr val="bg1"/>
                </a:solidFill>
                <a:latin typeface="Arial" panose="020B0604020202020204" pitchFamily="34" charset="0"/>
                <a:cs typeface="Arial" panose="020B0604020202020204" pitchFamily="34" charset="0"/>
              </a:rPr>
              <a:t>Introduction et éléments de méthode</a:t>
            </a:r>
          </a:p>
        </p:txBody>
      </p:sp>
      <p:sp>
        <p:nvSpPr>
          <p:cNvPr id="11" name="Espace réservé du texte 2">
            <a:extLst>
              <a:ext uri="{FF2B5EF4-FFF2-40B4-BE49-F238E27FC236}">
                <a16:creationId xmlns:a16="http://schemas.microsoft.com/office/drawing/2014/main" id="{B6BBBE1E-C7A1-C84D-B3C8-FCAC343E7E8D}"/>
              </a:ext>
            </a:extLst>
          </p:cNvPr>
          <p:cNvSpPr txBox="1">
            <a:spLocks/>
          </p:cNvSpPr>
          <p:nvPr/>
        </p:nvSpPr>
        <p:spPr>
          <a:xfrm>
            <a:off x="4467520" y="2007481"/>
            <a:ext cx="3240000" cy="3240000"/>
          </a:xfrm>
          <a:prstGeom prst="rect">
            <a:avLst/>
          </a:prstGeom>
          <a:noFill/>
          <a:ln>
            <a:noFill/>
          </a:ln>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2"/>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2. </a:t>
            </a:r>
            <a:r>
              <a:rPr lang="fr-FR" dirty="0">
                <a:solidFill>
                  <a:schemeClr val="bg1"/>
                </a:solidFill>
                <a:latin typeface="Arial" panose="020B0604020202020204" pitchFamily="34" charset="0"/>
                <a:cs typeface="Arial" panose="020B0604020202020204" pitchFamily="34" charset="0"/>
              </a:rPr>
              <a:t>Historique de l’agri-PV</a:t>
            </a:r>
          </a:p>
        </p:txBody>
      </p:sp>
      <p:sp>
        <p:nvSpPr>
          <p:cNvPr id="12" name="Espace réservé du texte 2">
            <a:extLst>
              <a:ext uri="{FF2B5EF4-FFF2-40B4-BE49-F238E27FC236}">
                <a16:creationId xmlns:a16="http://schemas.microsoft.com/office/drawing/2014/main" id="{24B8E99D-6CDA-A340-9A8F-6A21A278B7DA}"/>
              </a:ext>
            </a:extLst>
          </p:cNvPr>
          <p:cNvSpPr txBox="1">
            <a:spLocks/>
          </p:cNvSpPr>
          <p:nvPr/>
        </p:nvSpPr>
        <p:spPr>
          <a:xfrm>
            <a:off x="8575041" y="2007481"/>
            <a:ext cx="3240000" cy="3240000"/>
          </a:xfrm>
          <a:prstGeom prst="rect">
            <a:avLst/>
          </a:prstGeom>
          <a:noFill/>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3"/>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3. </a:t>
            </a:r>
            <a:r>
              <a:rPr lang="fr-FR" dirty="0">
                <a:solidFill>
                  <a:schemeClr val="bg1"/>
                </a:solidFill>
                <a:latin typeface="Arial" panose="020B0604020202020204" pitchFamily="34" charset="0"/>
                <a:cs typeface="Arial" panose="020B0604020202020204" pitchFamily="34" charset="0"/>
              </a:rPr>
              <a:t>Enjeux et thèmes de la controverse</a:t>
            </a:r>
          </a:p>
        </p:txBody>
      </p:sp>
      <p:sp>
        <p:nvSpPr>
          <p:cNvPr id="3" name="Rectangle 2">
            <a:extLst>
              <a:ext uri="{FF2B5EF4-FFF2-40B4-BE49-F238E27FC236}">
                <a16:creationId xmlns:a16="http://schemas.microsoft.com/office/drawing/2014/main" id="{E40C47FD-28A6-5C5F-DB14-F27B3EDCD542}"/>
              </a:ext>
            </a:extLst>
          </p:cNvPr>
          <p:cNvSpPr/>
          <p:nvPr/>
        </p:nvSpPr>
        <p:spPr>
          <a:xfrm>
            <a:off x="0" y="1517961"/>
            <a:ext cx="7986532" cy="3980018"/>
          </a:xfrm>
          <a:prstGeom prst="rect">
            <a:avLst/>
          </a:prstGeom>
          <a:solidFill>
            <a:srgbClr val="FFFF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67B33584-AB2B-8717-075B-ACD856EBEC90}"/>
              </a:ext>
            </a:extLst>
          </p:cNvPr>
          <p:cNvSpPr/>
          <p:nvPr/>
        </p:nvSpPr>
        <p:spPr>
          <a:xfrm>
            <a:off x="8351781" y="1768459"/>
            <a:ext cx="3686520" cy="3729520"/>
          </a:xfrm>
          <a:prstGeom prst="rect">
            <a:avLst/>
          </a:prstGeom>
          <a:noFill/>
          <a:ln w="50800">
            <a:solidFill>
              <a:srgbClr val="105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224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5E632DE2-5021-7966-0ED1-F278457B3E64}"/>
              </a:ext>
            </a:extLst>
          </p:cNvPr>
          <p:cNvGraphicFramePr>
            <a:graphicFrameLocks noGrp="1"/>
          </p:cNvGraphicFramePr>
          <p:nvPr>
            <p:extLst>
              <p:ext uri="{D42A27DB-BD31-4B8C-83A1-F6EECF244321}">
                <p14:modId xmlns:p14="http://schemas.microsoft.com/office/powerpoint/2010/main" val="963916138"/>
              </p:ext>
            </p:extLst>
          </p:nvPr>
        </p:nvGraphicFramePr>
        <p:xfrm>
          <a:off x="635000" y="2824666"/>
          <a:ext cx="10330180" cy="958794"/>
        </p:xfrm>
        <a:graphic>
          <a:graphicData uri="http://schemas.openxmlformats.org/drawingml/2006/table">
            <a:tbl>
              <a:tblPr firstRow="1" bandRow="1">
                <a:tableStyleId>{5C22544A-7EE6-4342-B048-85BDC9FD1C3A}</a:tableStyleId>
              </a:tblPr>
              <a:tblGrid>
                <a:gridCol w="1033018">
                  <a:extLst>
                    <a:ext uri="{9D8B030D-6E8A-4147-A177-3AD203B41FA5}">
                      <a16:colId xmlns:a16="http://schemas.microsoft.com/office/drawing/2014/main" val="4121120520"/>
                    </a:ext>
                  </a:extLst>
                </a:gridCol>
                <a:gridCol w="1033018">
                  <a:extLst>
                    <a:ext uri="{9D8B030D-6E8A-4147-A177-3AD203B41FA5}">
                      <a16:colId xmlns:a16="http://schemas.microsoft.com/office/drawing/2014/main" val="58617838"/>
                    </a:ext>
                  </a:extLst>
                </a:gridCol>
                <a:gridCol w="1033018">
                  <a:extLst>
                    <a:ext uri="{9D8B030D-6E8A-4147-A177-3AD203B41FA5}">
                      <a16:colId xmlns:a16="http://schemas.microsoft.com/office/drawing/2014/main" val="1026979148"/>
                    </a:ext>
                  </a:extLst>
                </a:gridCol>
                <a:gridCol w="1033018">
                  <a:extLst>
                    <a:ext uri="{9D8B030D-6E8A-4147-A177-3AD203B41FA5}">
                      <a16:colId xmlns:a16="http://schemas.microsoft.com/office/drawing/2014/main" val="3666407010"/>
                    </a:ext>
                  </a:extLst>
                </a:gridCol>
                <a:gridCol w="1033018">
                  <a:extLst>
                    <a:ext uri="{9D8B030D-6E8A-4147-A177-3AD203B41FA5}">
                      <a16:colId xmlns:a16="http://schemas.microsoft.com/office/drawing/2014/main" val="472263890"/>
                    </a:ext>
                  </a:extLst>
                </a:gridCol>
                <a:gridCol w="1033018">
                  <a:extLst>
                    <a:ext uri="{9D8B030D-6E8A-4147-A177-3AD203B41FA5}">
                      <a16:colId xmlns:a16="http://schemas.microsoft.com/office/drawing/2014/main" val="624321695"/>
                    </a:ext>
                  </a:extLst>
                </a:gridCol>
                <a:gridCol w="1033018">
                  <a:extLst>
                    <a:ext uri="{9D8B030D-6E8A-4147-A177-3AD203B41FA5}">
                      <a16:colId xmlns:a16="http://schemas.microsoft.com/office/drawing/2014/main" val="3673695813"/>
                    </a:ext>
                  </a:extLst>
                </a:gridCol>
                <a:gridCol w="1033018">
                  <a:extLst>
                    <a:ext uri="{9D8B030D-6E8A-4147-A177-3AD203B41FA5}">
                      <a16:colId xmlns:a16="http://schemas.microsoft.com/office/drawing/2014/main" val="2518411050"/>
                    </a:ext>
                  </a:extLst>
                </a:gridCol>
                <a:gridCol w="1033018">
                  <a:extLst>
                    <a:ext uri="{9D8B030D-6E8A-4147-A177-3AD203B41FA5}">
                      <a16:colId xmlns:a16="http://schemas.microsoft.com/office/drawing/2014/main" val="1396727674"/>
                    </a:ext>
                  </a:extLst>
                </a:gridCol>
                <a:gridCol w="1033018">
                  <a:extLst>
                    <a:ext uri="{9D8B030D-6E8A-4147-A177-3AD203B41FA5}">
                      <a16:colId xmlns:a16="http://schemas.microsoft.com/office/drawing/2014/main" val="2772281427"/>
                    </a:ext>
                  </a:extLst>
                </a:gridCol>
              </a:tblGrid>
              <a:tr h="479397">
                <a:tc>
                  <a:txBody>
                    <a:bodyPr/>
                    <a:lstStyle/>
                    <a:p>
                      <a:r>
                        <a:rPr lang="fr-FR" b="0" dirty="0">
                          <a:solidFill>
                            <a:schemeClr val="tx1"/>
                          </a:solidFill>
                          <a:latin typeface="+mn-lt"/>
                        </a:rPr>
                        <a:t>2009</a:t>
                      </a:r>
                    </a:p>
                  </a:txBody>
                  <a:tcPr>
                    <a:noFill/>
                  </a:tcPr>
                </a:tc>
                <a:tc>
                  <a:txBody>
                    <a:bodyPr/>
                    <a:lstStyle/>
                    <a:p>
                      <a:endParaRPr lang="fr-FR" b="0" dirty="0">
                        <a:solidFill>
                          <a:schemeClr val="tx1"/>
                        </a:solidFill>
                        <a:latin typeface="+mn-lt"/>
                      </a:endParaRPr>
                    </a:p>
                  </a:txBody>
                  <a:tcPr>
                    <a:noFill/>
                  </a:tcPr>
                </a:tc>
                <a:tc>
                  <a:txBody>
                    <a:bodyPr/>
                    <a:lstStyle/>
                    <a:p>
                      <a:r>
                        <a:rPr lang="fr-FR" b="0" dirty="0">
                          <a:solidFill>
                            <a:schemeClr val="tx1"/>
                          </a:solidFill>
                          <a:latin typeface="+mn-lt"/>
                        </a:rPr>
                        <a:t>2018</a:t>
                      </a:r>
                    </a:p>
                  </a:txBody>
                  <a:tcPr>
                    <a:noFill/>
                  </a:tcPr>
                </a:tc>
                <a:tc>
                  <a:txBody>
                    <a:bodyPr/>
                    <a:lstStyle/>
                    <a:p>
                      <a:endParaRPr lang="fr-FR" b="0">
                        <a:solidFill>
                          <a:schemeClr val="tx1"/>
                        </a:solidFill>
                        <a:latin typeface="+mn-lt"/>
                      </a:endParaRPr>
                    </a:p>
                  </a:txBody>
                  <a:tcPr>
                    <a:noFill/>
                  </a:tcPr>
                </a:tc>
                <a:tc>
                  <a:txBody>
                    <a:bodyPr/>
                    <a:lstStyle/>
                    <a:p>
                      <a:r>
                        <a:rPr lang="fr-FR" b="0" dirty="0">
                          <a:solidFill>
                            <a:schemeClr val="tx1"/>
                          </a:solidFill>
                          <a:latin typeface="+mn-lt"/>
                        </a:rPr>
                        <a:t>2020</a:t>
                      </a:r>
                    </a:p>
                  </a:txBody>
                  <a:tcPr>
                    <a:noFill/>
                  </a:tcPr>
                </a:tc>
                <a:tc>
                  <a:txBody>
                    <a:bodyPr/>
                    <a:lstStyle/>
                    <a:p>
                      <a:endParaRPr lang="fr-FR" b="0">
                        <a:solidFill>
                          <a:schemeClr val="tx1"/>
                        </a:solidFill>
                        <a:latin typeface="+mn-lt"/>
                      </a:endParaRPr>
                    </a:p>
                  </a:txBody>
                  <a:tcPr>
                    <a:noFill/>
                  </a:tcPr>
                </a:tc>
                <a:tc>
                  <a:txBody>
                    <a:bodyPr/>
                    <a:lstStyle/>
                    <a:p>
                      <a:r>
                        <a:rPr lang="fr-FR" b="0" dirty="0">
                          <a:solidFill>
                            <a:schemeClr val="tx1"/>
                          </a:solidFill>
                          <a:latin typeface="+mn-lt"/>
                        </a:rPr>
                        <a:t>2022</a:t>
                      </a:r>
                    </a:p>
                  </a:txBody>
                  <a:tcPr>
                    <a:noFill/>
                  </a:tcPr>
                </a:tc>
                <a:tc>
                  <a:txBody>
                    <a:bodyPr/>
                    <a:lstStyle/>
                    <a:p>
                      <a:endParaRPr lang="fr-FR" b="0">
                        <a:solidFill>
                          <a:schemeClr val="tx1"/>
                        </a:solidFill>
                        <a:latin typeface="+mn-lt"/>
                      </a:endParaRPr>
                    </a:p>
                  </a:txBody>
                  <a:tcPr>
                    <a:noFill/>
                  </a:tcPr>
                </a:tc>
                <a:tc>
                  <a:txBody>
                    <a:bodyPr/>
                    <a:lstStyle/>
                    <a:p>
                      <a:r>
                        <a:rPr lang="fr-FR" b="0" dirty="0">
                          <a:solidFill>
                            <a:schemeClr val="tx1"/>
                          </a:solidFill>
                          <a:latin typeface="+mn-lt"/>
                        </a:rPr>
                        <a:t>2024</a:t>
                      </a:r>
                    </a:p>
                  </a:txBody>
                  <a:tcPr>
                    <a:noFill/>
                  </a:tcPr>
                </a:tc>
                <a:tc>
                  <a:txBody>
                    <a:bodyPr/>
                    <a:lstStyle/>
                    <a:p>
                      <a:endParaRPr lang="fr-FR" b="0">
                        <a:solidFill>
                          <a:schemeClr val="tx1"/>
                        </a:solidFill>
                        <a:latin typeface="+mn-lt"/>
                      </a:endParaRPr>
                    </a:p>
                  </a:txBody>
                  <a:tcPr>
                    <a:noFill/>
                  </a:tcPr>
                </a:tc>
                <a:extLst>
                  <a:ext uri="{0D108BD9-81ED-4DB2-BD59-A6C34878D82A}">
                    <a16:rowId xmlns:a16="http://schemas.microsoft.com/office/drawing/2014/main" val="2582448910"/>
                  </a:ext>
                </a:extLst>
              </a:tr>
              <a:tr h="479397">
                <a:tc>
                  <a:txBody>
                    <a:bodyPr/>
                    <a:lstStyle/>
                    <a:p>
                      <a:endParaRPr lang="fr-FR" b="0" dirty="0">
                        <a:solidFill>
                          <a:schemeClr val="tx1"/>
                        </a:solidFill>
                        <a:latin typeface="+mn-lt"/>
                      </a:endParaRPr>
                    </a:p>
                  </a:txBody>
                  <a:tcPr>
                    <a:noFill/>
                  </a:tcPr>
                </a:tc>
                <a:tc>
                  <a:txBody>
                    <a:bodyPr/>
                    <a:lstStyle/>
                    <a:p>
                      <a:r>
                        <a:rPr lang="fr-FR" b="0" dirty="0">
                          <a:solidFill>
                            <a:schemeClr val="tx1"/>
                          </a:solidFill>
                          <a:latin typeface="+mn-lt"/>
                        </a:rPr>
                        <a:t>2017</a:t>
                      </a:r>
                    </a:p>
                  </a:txBody>
                  <a:tcPr>
                    <a:noFill/>
                  </a:tcPr>
                </a:tc>
                <a:tc>
                  <a:txBody>
                    <a:bodyPr/>
                    <a:lstStyle/>
                    <a:p>
                      <a:endParaRPr lang="fr-FR" b="0" dirty="0">
                        <a:solidFill>
                          <a:schemeClr val="tx1"/>
                        </a:solidFill>
                        <a:latin typeface="+mn-lt"/>
                      </a:endParaRPr>
                    </a:p>
                  </a:txBody>
                  <a:tcPr>
                    <a:noFill/>
                  </a:tcPr>
                </a:tc>
                <a:tc>
                  <a:txBody>
                    <a:bodyPr/>
                    <a:lstStyle/>
                    <a:p>
                      <a:r>
                        <a:rPr lang="fr-FR" b="0" dirty="0">
                          <a:solidFill>
                            <a:schemeClr val="tx1"/>
                          </a:solidFill>
                          <a:latin typeface="+mn-lt"/>
                        </a:rPr>
                        <a:t>2019</a:t>
                      </a:r>
                    </a:p>
                  </a:txBody>
                  <a:tcPr>
                    <a:noFill/>
                  </a:tcPr>
                </a:tc>
                <a:tc>
                  <a:txBody>
                    <a:bodyPr/>
                    <a:lstStyle/>
                    <a:p>
                      <a:endParaRPr lang="fr-FR" b="0">
                        <a:solidFill>
                          <a:schemeClr val="tx1"/>
                        </a:solidFill>
                        <a:latin typeface="+mn-lt"/>
                      </a:endParaRPr>
                    </a:p>
                  </a:txBody>
                  <a:tcPr>
                    <a:noFill/>
                  </a:tcPr>
                </a:tc>
                <a:tc>
                  <a:txBody>
                    <a:bodyPr/>
                    <a:lstStyle/>
                    <a:p>
                      <a:r>
                        <a:rPr lang="fr-FR" b="0" dirty="0">
                          <a:solidFill>
                            <a:schemeClr val="tx1"/>
                          </a:solidFill>
                          <a:latin typeface="+mn-lt"/>
                        </a:rPr>
                        <a:t>2021</a:t>
                      </a:r>
                    </a:p>
                  </a:txBody>
                  <a:tcPr>
                    <a:noFill/>
                  </a:tcPr>
                </a:tc>
                <a:tc>
                  <a:txBody>
                    <a:bodyPr/>
                    <a:lstStyle/>
                    <a:p>
                      <a:endParaRPr lang="fr-FR" b="0" dirty="0">
                        <a:solidFill>
                          <a:schemeClr val="tx1"/>
                        </a:solidFill>
                        <a:latin typeface="+mn-lt"/>
                      </a:endParaRPr>
                    </a:p>
                  </a:txBody>
                  <a:tcPr>
                    <a:noFill/>
                  </a:tcPr>
                </a:tc>
                <a:tc>
                  <a:txBody>
                    <a:bodyPr/>
                    <a:lstStyle/>
                    <a:p>
                      <a:r>
                        <a:rPr lang="fr-FR" b="0" dirty="0">
                          <a:solidFill>
                            <a:schemeClr val="tx1"/>
                          </a:solidFill>
                          <a:latin typeface="+mn-lt"/>
                        </a:rPr>
                        <a:t>2023</a:t>
                      </a:r>
                    </a:p>
                  </a:txBody>
                  <a:tcPr>
                    <a:noFill/>
                  </a:tcPr>
                </a:tc>
                <a:tc>
                  <a:txBody>
                    <a:bodyPr/>
                    <a:lstStyle/>
                    <a:p>
                      <a:endParaRPr lang="fr-FR" b="0">
                        <a:solidFill>
                          <a:schemeClr val="tx1"/>
                        </a:solidFill>
                        <a:latin typeface="+mn-lt"/>
                      </a:endParaRPr>
                    </a:p>
                  </a:txBody>
                  <a:tcPr>
                    <a:noFill/>
                  </a:tcPr>
                </a:tc>
                <a:tc>
                  <a:txBody>
                    <a:bodyPr/>
                    <a:lstStyle/>
                    <a:p>
                      <a:r>
                        <a:rPr lang="fr-FR" b="0" dirty="0">
                          <a:solidFill>
                            <a:schemeClr val="tx1"/>
                          </a:solidFill>
                          <a:latin typeface="+mn-lt"/>
                        </a:rPr>
                        <a:t>2025</a:t>
                      </a:r>
                    </a:p>
                  </a:txBody>
                  <a:tcPr>
                    <a:noFill/>
                  </a:tcPr>
                </a:tc>
                <a:extLst>
                  <a:ext uri="{0D108BD9-81ED-4DB2-BD59-A6C34878D82A}">
                    <a16:rowId xmlns:a16="http://schemas.microsoft.com/office/drawing/2014/main" val="3466050978"/>
                  </a:ext>
                </a:extLst>
              </a:tr>
            </a:tbl>
          </a:graphicData>
        </a:graphic>
      </p:graphicFrame>
      <p:sp>
        <p:nvSpPr>
          <p:cNvPr id="7" name="ZoneTexte 6">
            <a:extLst>
              <a:ext uri="{FF2B5EF4-FFF2-40B4-BE49-F238E27FC236}">
                <a16:creationId xmlns:a16="http://schemas.microsoft.com/office/drawing/2014/main" id="{FF07636F-BED9-52E3-24B9-E1F5CF3F4062}"/>
              </a:ext>
            </a:extLst>
          </p:cNvPr>
          <p:cNvSpPr txBox="1"/>
          <p:nvPr/>
        </p:nvSpPr>
        <p:spPr>
          <a:xfrm>
            <a:off x="762000" y="2053738"/>
            <a:ext cx="2032000" cy="369332"/>
          </a:xfrm>
          <a:prstGeom prst="rect">
            <a:avLst/>
          </a:prstGeom>
          <a:noFill/>
        </p:spPr>
        <p:txBody>
          <a:bodyPr wrap="square" rtlCol="0">
            <a:spAutoFit/>
          </a:bodyPr>
          <a:lstStyle/>
          <a:p>
            <a:r>
              <a:rPr lang="fr-FR" dirty="0"/>
              <a:t>Appel d’offre CRE </a:t>
            </a:r>
          </a:p>
        </p:txBody>
      </p:sp>
      <p:cxnSp>
        <p:nvCxnSpPr>
          <p:cNvPr id="10" name="Connecteur droit avec flèche 9">
            <a:extLst>
              <a:ext uri="{FF2B5EF4-FFF2-40B4-BE49-F238E27FC236}">
                <a16:creationId xmlns:a16="http://schemas.microsoft.com/office/drawing/2014/main" id="{F5D11ECA-82E7-19EE-F3A9-E6E4958609A8}"/>
              </a:ext>
            </a:extLst>
          </p:cNvPr>
          <p:cNvCxnSpPr>
            <a:cxnSpLocks/>
          </p:cNvCxnSpPr>
          <p:nvPr/>
        </p:nvCxnSpPr>
        <p:spPr>
          <a:xfrm>
            <a:off x="1778000" y="3263900"/>
            <a:ext cx="96647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CC732EA-A2BB-5505-BDBB-5093418D1FC5}"/>
              </a:ext>
            </a:extLst>
          </p:cNvPr>
          <p:cNvCxnSpPr>
            <a:cxnSpLocks/>
          </p:cNvCxnSpPr>
          <p:nvPr/>
        </p:nvCxnSpPr>
        <p:spPr>
          <a:xfrm>
            <a:off x="635000" y="3263900"/>
            <a:ext cx="927100" cy="0"/>
          </a:xfrm>
          <a:prstGeom prst="straightConnector1">
            <a:avLst/>
          </a:prstGeom>
          <a:ln w="57150">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2203091-F824-5E5C-7929-5A84861F0C02}"/>
              </a:ext>
            </a:extLst>
          </p:cNvPr>
          <p:cNvCxnSpPr>
            <a:cxnSpLocks/>
          </p:cNvCxnSpPr>
          <p:nvPr/>
        </p:nvCxnSpPr>
        <p:spPr>
          <a:xfrm>
            <a:off x="414020" y="1727200"/>
            <a:ext cx="220980" cy="1098549"/>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DB51B96-18D8-71B8-24BC-30258C426679}"/>
              </a:ext>
            </a:extLst>
          </p:cNvPr>
          <p:cNvSpPr txBox="1"/>
          <p:nvPr/>
        </p:nvSpPr>
        <p:spPr>
          <a:xfrm>
            <a:off x="241300" y="888252"/>
            <a:ext cx="2324100" cy="646331"/>
          </a:xfrm>
          <a:prstGeom prst="rect">
            <a:avLst/>
          </a:prstGeom>
          <a:noFill/>
        </p:spPr>
        <p:txBody>
          <a:bodyPr wrap="square" rtlCol="0">
            <a:spAutoFit/>
          </a:bodyPr>
          <a:lstStyle/>
          <a:p>
            <a:r>
              <a:rPr lang="fr-FR" dirty="0"/>
              <a:t>Autorisations d’installation PV au sol</a:t>
            </a:r>
          </a:p>
        </p:txBody>
      </p:sp>
      <p:cxnSp>
        <p:nvCxnSpPr>
          <p:cNvPr id="21" name="Connecteur droit 20">
            <a:extLst>
              <a:ext uri="{FF2B5EF4-FFF2-40B4-BE49-F238E27FC236}">
                <a16:creationId xmlns:a16="http://schemas.microsoft.com/office/drawing/2014/main" id="{E440E379-FDFF-9EED-5645-FD9710E035B3}"/>
              </a:ext>
            </a:extLst>
          </p:cNvPr>
          <p:cNvCxnSpPr>
            <a:cxnSpLocks/>
          </p:cNvCxnSpPr>
          <p:nvPr/>
        </p:nvCxnSpPr>
        <p:spPr>
          <a:xfrm>
            <a:off x="4063569" y="3783460"/>
            <a:ext cx="0" cy="6341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F31FD657-6227-9767-0B8D-E39A93EF5DB9}"/>
              </a:ext>
            </a:extLst>
          </p:cNvPr>
          <p:cNvSpPr txBox="1"/>
          <p:nvPr/>
        </p:nvSpPr>
        <p:spPr>
          <a:xfrm>
            <a:off x="2351213" y="4548604"/>
            <a:ext cx="3424712" cy="369332"/>
          </a:xfrm>
          <a:prstGeom prst="rect">
            <a:avLst/>
          </a:prstGeom>
          <a:noFill/>
        </p:spPr>
        <p:txBody>
          <a:bodyPr wrap="square" rtlCol="0">
            <a:spAutoFit/>
          </a:bodyPr>
          <a:lstStyle/>
          <a:p>
            <a:r>
              <a:rPr lang="fr-FR" dirty="0"/>
              <a:t>Débat public sur le projet </a:t>
            </a:r>
            <a:r>
              <a:rPr lang="fr-FR" dirty="0" err="1"/>
              <a:t>Solarzac</a:t>
            </a:r>
            <a:endParaRPr lang="fr-FR" dirty="0"/>
          </a:p>
        </p:txBody>
      </p:sp>
      <p:sp>
        <p:nvSpPr>
          <p:cNvPr id="23" name="ZoneTexte 22">
            <a:extLst>
              <a:ext uri="{FF2B5EF4-FFF2-40B4-BE49-F238E27FC236}">
                <a16:creationId xmlns:a16="http://schemas.microsoft.com/office/drawing/2014/main" id="{41549A03-636A-060D-3E30-EAB9253C7D18}"/>
              </a:ext>
            </a:extLst>
          </p:cNvPr>
          <p:cNvSpPr txBox="1"/>
          <p:nvPr/>
        </p:nvSpPr>
        <p:spPr>
          <a:xfrm>
            <a:off x="546099" y="1654505"/>
            <a:ext cx="2885869" cy="369332"/>
          </a:xfrm>
          <a:prstGeom prst="rect">
            <a:avLst/>
          </a:prstGeom>
          <a:noFill/>
        </p:spPr>
        <p:txBody>
          <a:bodyPr wrap="square" rtlCol="0">
            <a:spAutoFit/>
          </a:bodyPr>
          <a:lstStyle/>
          <a:p>
            <a:r>
              <a:rPr lang="fr-FR" dirty="0"/>
              <a:t>Décision du Conseil d’État</a:t>
            </a:r>
          </a:p>
        </p:txBody>
      </p:sp>
      <p:sp>
        <p:nvSpPr>
          <p:cNvPr id="24" name="ZoneTexte 23">
            <a:extLst>
              <a:ext uri="{FF2B5EF4-FFF2-40B4-BE49-F238E27FC236}">
                <a16:creationId xmlns:a16="http://schemas.microsoft.com/office/drawing/2014/main" id="{5E5E6DED-169F-70F0-43FB-DA4205C087D8}"/>
              </a:ext>
            </a:extLst>
          </p:cNvPr>
          <p:cNvSpPr txBox="1"/>
          <p:nvPr/>
        </p:nvSpPr>
        <p:spPr>
          <a:xfrm>
            <a:off x="1320801" y="5018829"/>
            <a:ext cx="4562797" cy="1200329"/>
          </a:xfrm>
          <a:prstGeom prst="rect">
            <a:avLst/>
          </a:prstGeom>
          <a:noFill/>
        </p:spPr>
        <p:txBody>
          <a:bodyPr wrap="square" rtlCol="0">
            <a:spAutoFit/>
          </a:bodyPr>
          <a:lstStyle/>
          <a:p>
            <a:r>
              <a:rPr lang="fr-FR" dirty="0"/>
              <a:t>Une décision du Conseil d’État conduit à l’interdiction d’un projet de </a:t>
            </a:r>
            <a:r>
              <a:rPr lang="fr-FR" dirty="0" err="1"/>
              <a:t>Photosol</a:t>
            </a:r>
            <a:r>
              <a:rPr lang="fr-FR" dirty="0"/>
              <a:t> à Viabon (Eure &amp; Loire), (remplacement de culture de céréales par une jachère </a:t>
            </a:r>
            <a:r>
              <a:rPr lang="fr-FR" dirty="0" err="1"/>
              <a:t>méllifère</a:t>
            </a:r>
            <a:r>
              <a:rPr lang="fr-FR" dirty="0"/>
              <a:t>)  </a:t>
            </a:r>
          </a:p>
        </p:txBody>
      </p:sp>
      <p:sp>
        <p:nvSpPr>
          <p:cNvPr id="26" name="Accolade fermante 25">
            <a:extLst>
              <a:ext uri="{FF2B5EF4-FFF2-40B4-BE49-F238E27FC236}">
                <a16:creationId xmlns:a16="http://schemas.microsoft.com/office/drawing/2014/main" id="{5A4B8886-C96F-71D9-93D3-BEB36E57BA9E}"/>
              </a:ext>
            </a:extLst>
          </p:cNvPr>
          <p:cNvSpPr/>
          <p:nvPr/>
        </p:nvSpPr>
        <p:spPr>
          <a:xfrm rot="5400000">
            <a:off x="9313936" y="2441140"/>
            <a:ext cx="294448" cy="3193388"/>
          </a:xfrm>
          <a:prstGeom prst="rightBrace">
            <a:avLst>
              <a:gd name="adj1" fmla="val 8333"/>
              <a:gd name="adj2" fmla="val 516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FD48AA4D-B65B-7178-F62F-CB4CFCDA8FB8}"/>
              </a:ext>
            </a:extLst>
          </p:cNvPr>
          <p:cNvSpPr txBox="1"/>
          <p:nvPr/>
        </p:nvSpPr>
        <p:spPr>
          <a:xfrm>
            <a:off x="8149772" y="5724286"/>
            <a:ext cx="3529577" cy="646331"/>
          </a:xfrm>
          <a:prstGeom prst="rect">
            <a:avLst/>
          </a:prstGeom>
          <a:noFill/>
        </p:spPr>
        <p:txBody>
          <a:bodyPr wrap="square" rtlCol="0">
            <a:spAutoFit/>
          </a:bodyPr>
          <a:lstStyle/>
          <a:p>
            <a:pPr algn="ctr"/>
            <a:r>
              <a:rPr lang="fr-FR" dirty="0">
                <a:solidFill>
                  <a:schemeClr val="accent6">
                    <a:lumMod val="75000"/>
                  </a:schemeClr>
                </a:solidFill>
              </a:rPr>
              <a:t>Apparition d’acteurs contestataires spécialisés (Les prés survoltés….) </a:t>
            </a:r>
          </a:p>
        </p:txBody>
      </p:sp>
      <p:cxnSp>
        <p:nvCxnSpPr>
          <p:cNvPr id="28" name="Connecteur droit 27">
            <a:extLst>
              <a:ext uri="{FF2B5EF4-FFF2-40B4-BE49-F238E27FC236}">
                <a16:creationId xmlns:a16="http://schemas.microsoft.com/office/drawing/2014/main" id="{5446A232-B8E7-5AD5-38A4-AC5DDC1DE8D4}"/>
              </a:ext>
            </a:extLst>
          </p:cNvPr>
          <p:cNvCxnSpPr>
            <a:cxnSpLocks/>
          </p:cNvCxnSpPr>
          <p:nvPr/>
        </p:nvCxnSpPr>
        <p:spPr>
          <a:xfrm>
            <a:off x="6187044" y="3735781"/>
            <a:ext cx="0" cy="197906"/>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62095189-A25C-1398-0FA5-C480B415F365}"/>
              </a:ext>
            </a:extLst>
          </p:cNvPr>
          <p:cNvSpPr txBox="1"/>
          <p:nvPr/>
        </p:nvSpPr>
        <p:spPr>
          <a:xfrm>
            <a:off x="5470000" y="4000390"/>
            <a:ext cx="2394466" cy="369332"/>
          </a:xfrm>
          <a:prstGeom prst="rect">
            <a:avLst/>
          </a:prstGeom>
          <a:noFill/>
        </p:spPr>
        <p:txBody>
          <a:bodyPr wrap="square" rtlCol="0">
            <a:spAutoFit/>
          </a:bodyPr>
          <a:lstStyle/>
          <a:p>
            <a:r>
              <a:rPr lang="fr-FR" dirty="0"/>
              <a:t>Débat public </a:t>
            </a:r>
            <a:r>
              <a:rPr lang="fr-FR" dirty="0" err="1"/>
              <a:t>Horizeo</a:t>
            </a:r>
            <a:endParaRPr lang="fr-FR" dirty="0"/>
          </a:p>
        </p:txBody>
      </p:sp>
      <p:cxnSp>
        <p:nvCxnSpPr>
          <p:cNvPr id="32" name="Connecteur droit 31">
            <a:extLst>
              <a:ext uri="{FF2B5EF4-FFF2-40B4-BE49-F238E27FC236}">
                <a16:creationId xmlns:a16="http://schemas.microsoft.com/office/drawing/2014/main" id="{3772D668-EFF5-99DA-5E47-B0025966CD38}"/>
              </a:ext>
            </a:extLst>
          </p:cNvPr>
          <p:cNvCxnSpPr/>
          <p:nvPr/>
        </p:nvCxnSpPr>
        <p:spPr>
          <a:xfrm>
            <a:off x="928914" y="3429000"/>
            <a:ext cx="0" cy="57139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2EAABA5C-BCF0-EEE4-8E7C-773E07D3919C}"/>
              </a:ext>
            </a:extLst>
          </p:cNvPr>
          <p:cNvSpPr txBox="1"/>
          <p:nvPr/>
        </p:nvSpPr>
        <p:spPr>
          <a:xfrm>
            <a:off x="280422" y="4090918"/>
            <a:ext cx="2032000" cy="923330"/>
          </a:xfrm>
          <a:prstGeom prst="rect">
            <a:avLst/>
          </a:prstGeom>
          <a:noFill/>
        </p:spPr>
        <p:txBody>
          <a:bodyPr wrap="square" rtlCol="0">
            <a:spAutoFit/>
          </a:bodyPr>
          <a:lstStyle/>
          <a:p>
            <a:r>
              <a:rPr lang="fr-FR" dirty="0">
                <a:solidFill>
                  <a:schemeClr val="accent6">
                    <a:lumMod val="75000"/>
                  </a:schemeClr>
                </a:solidFill>
              </a:rPr>
              <a:t>Démarrage du partenariat INRAE – </a:t>
            </a:r>
            <a:r>
              <a:rPr lang="fr-FR" dirty="0" err="1">
                <a:solidFill>
                  <a:schemeClr val="accent6">
                    <a:lumMod val="75000"/>
                  </a:schemeClr>
                </a:solidFill>
              </a:rPr>
              <a:t>Sun’R</a:t>
            </a:r>
            <a:endParaRPr lang="fr-FR" dirty="0">
              <a:solidFill>
                <a:schemeClr val="accent6">
                  <a:lumMod val="75000"/>
                </a:schemeClr>
              </a:solidFill>
            </a:endParaRPr>
          </a:p>
        </p:txBody>
      </p:sp>
      <p:sp>
        <p:nvSpPr>
          <p:cNvPr id="34" name="ZoneTexte 33">
            <a:extLst>
              <a:ext uri="{FF2B5EF4-FFF2-40B4-BE49-F238E27FC236}">
                <a16:creationId xmlns:a16="http://schemas.microsoft.com/office/drawing/2014/main" id="{962B30E6-996F-BD51-1BF7-EFCD76BD503B}"/>
              </a:ext>
            </a:extLst>
          </p:cNvPr>
          <p:cNvSpPr txBox="1"/>
          <p:nvPr/>
        </p:nvSpPr>
        <p:spPr>
          <a:xfrm>
            <a:off x="7133772" y="1007559"/>
            <a:ext cx="2032000" cy="369332"/>
          </a:xfrm>
          <a:prstGeom prst="rect">
            <a:avLst/>
          </a:prstGeom>
          <a:noFill/>
        </p:spPr>
        <p:txBody>
          <a:bodyPr wrap="square" rtlCol="0">
            <a:spAutoFit/>
          </a:bodyPr>
          <a:lstStyle/>
          <a:p>
            <a:pPr algn="ctr"/>
            <a:r>
              <a:rPr lang="fr-FR" dirty="0"/>
              <a:t>Loi APER</a:t>
            </a:r>
          </a:p>
        </p:txBody>
      </p:sp>
      <p:sp>
        <p:nvSpPr>
          <p:cNvPr id="36" name="Accolade fermante 35">
            <a:extLst>
              <a:ext uri="{FF2B5EF4-FFF2-40B4-BE49-F238E27FC236}">
                <a16:creationId xmlns:a16="http://schemas.microsoft.com/office/drawing/2014/main" id="{1BFC1C09-371A-2F54-1A4A-719C66DD1AA1}"/>
              </a:ext>
            </a:extLst>
          </p:cNvPr>
          <p:cNvSpPr/>
          <p:nvPr/>
        </p:nvSpPr>
        <p:spPr>
          <a:xfrm rot="5400000">
            <a:off x="9313936" y="3873218"/>
            <a:ext cx="294448" cy="3193388"/>
          </a:xfrm>
          <a:prstGeom prst="rightBrace">
            <a:avLst>
              <a:gd name="adj1" fmla="val 8333"/>
              <a:gd name="adj2" fmla="val 5166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ZoneTexte 36">
            <a:extLst>
              <a:ext uri="{FF2B5EF4-FFF2-40B4-BE49-F238E27FC236}">
                <a16:creationId xmlns:a16="http://schemas.microsoft.com/office/drawing/2014/main" id="{08E13167-2374-9D55-749F-3B51A131E6E7}"/>
              </a:ext>
            </a:extLst>
          </p:cNvPr>
          <p:cNvSpPr txBox="1"/>
          <p:nvPr/>
        </p:nvSpPr>
        <p:spPr>
          <a:xfrm>
            <a:off x="7690571" y="4292208"/>
            <a:ext cx="4221007" cy="923330"/>
          </a:xfrm>
          <a:prstGeom prst="rect">
            <a:avLst/>
          </a:prstGeom>
          <a:noFill/>
        </p:spPr>
        <p:txBody>
          <a:bodyPr wrap="square" rtlCol="0">
            <a:spAutoFit/>
          </a:bodyPr>
          <a:lstStyle/>
          <a:p>
            <a:r>
              <a:rPr lang="fr-FR" dirty="0"/>
              <a:t>Nombreux projets et multiplication des interrogations et dans certains cas, des contestations</a:t>
            </a:r>
          </a:p>
        </p:txBody>
      </p:sp>
      <p:sp>
        <p:nvSpPr>
          <p:cNvPr id="38" name="ZoneTexte 37">
            <a:extLst>
              <a:ext uri="{FF2B5EF4-FFF2-40B4-BE49-F238E27FC236}">
                <a16:creationId xmlns:a16="http://schemas.microsoft.com/office/drawing/2014/main" id="{BCAA4F12-BEE2-4C64-5A84-F10819B72862}"/>
              </a:ext>
            </a:extLst>
          </p:cNvPr>
          <p:cNvSpPr txBox="1"/>
          <p:nvPr/>
        </p:nvSpPr>
        <p:spPr>
          <a:xfrm>
            <a:off x="8368335" y="1990484"/>
            <a:ext cx="2032000" cy="369332"/>
          </a:xfrm>
          <a:prstGeom prst="rect">
            <a:avLst/>
          </a:prstGeom>
          <a:noFill/>
        </p:spPr>
        <p:txBody>
          <a:bodyPr wrap="square" rtlCol="0">
            <a:spAutoFit/>
          </a:bodyPr>
          <a:lstStyle/>
          <a:p>
            <a:pPr algn="ctr"/>
            <a:r>
              <a:rPr lang="fr-FR" dirty="0"/>
              <a:t>Décret APER</a:t>
            </a:r>
          </a:p>
        </p:txBody>
      </p:sp>
      <p:cxnSp>
        <p:nvCxnSpPr>
          <p:cNvPr id="39" name="Connecteur droit 38">
            <a:extLst>
              <a:ext uri="{FF2B5EF4-FFF2-40B4-BE49-F238E27FC236}">
                <a16:creationId xmlns:a16="http://schemas.microsoft.com/office/drawing/2014/main" id="{AA4B7A0D-6BFC-5DCD-27A9-0844136B0F92}"/>
              </a:ext>
            </a:extLst>
          </p:cNvPr>
          <p:cNvCxnSpPr>
            <a:cxnSpLocks/>
          </p:cNvCxnSpPr>
          <p:nvPr/>
        </p:nvCxnSpPr>
        <p:spPr>
          <a:xfrm>
            <a:off x="9410361" y="2379085"/>
            <a:ext cx="0" cy="407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B8BBE5D-B1DB-CF05-8A03-FD52D167F468}"/>
              </a:ext>
            </a:extLst>
          </p:cNvPr>
          <p:cNvCxnSpPr>
            <a:cxnSpLocks/>
          </p:cNvCxnSpPr>
          <p:nvPr/>
        </p:nvCxnSpPr>
        <p:spPr>
          <a:xfrm>
            <a:off x="7532914" y="2296886"/>
            <a:ext cx="505551" cy="807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B6703411-FDA0-B015-5231-3380A98ACF00}"/>
              </a:ext>
            </a:extLst>
          </p:cNvPr>
          <p:cNvCxnSpPr>
            <a:cxnSpLocks/>
          </p:cNvCxnSpPr>
          <p:nvPr/>
        </p:nvCxnSpPr>
        <p:spPr>
          <a:xfrm>
            <a:off x="6348056" y="4369722"/>
            <a:ext cx="0" cy="36354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26310F20-1B13-284F-5C48-AE2EB6BB549D}"/>
              </a:ext>
            </a:extLst>
          </p:cNvPr>
          <p:cNvSpPr txBox="1"/>
          <p:nvPr/>
        </p:nvSpPr>
        <p:spPr>
          <a:xfrm>
            <a:off x="5828447" y="4771538"/>
            <a:ext cx="1563805" cy="840230"/>
          </a:xfrm>
          <a:prstGeom prst="rect">
            <a:avLst/>
          </a:prstGeom>
          <a:noFill/>
        </p:spPr>
        <p:txBody>
          <a:bodyPr wrap="square" rtlCol="0">
            <a:spAutoFit/>
          </a:bodyPr>
          <a:lstStyle/>
          <a:p>
            <a:pPr>
              <a:lnSpc>
                <a:spcPct val="90000"/>
              </a:lnSpc>
            </a:pPr>
            <a:r>
              <a:rPr lang="fr-FR" dirty="0">
                <a:solidFill>
                  <a:schemeClr val="accent6">
                    <a:lumMod val="50000"/>
                  </a:schemeClr>
                </a:solidFill>
              </a:rPr>
              <a:t>Création de France </a:t>
            </a:r>
            <a:r>
              <a:rPr lang="fr-FR" dirty="0" err="1">
                <a:solidFill>
                  <a:schemeClr val="accent6">
                    <a:lumMod val="50000"/>
                  </a:schemeClr>
                </a:solidFill>
              </a:rPr>
              <a:t>Agrivoltaïsme</a:t>
            </a:r>
            <a:endParaRPr lang="fr-FR" dirty="0">
              <a:solidFill>
                <a:schemeClr val="accent6">
                  <a:lumMod val="50000"/>
                </a:schemeClr>
              </a:solidFill>
            </a:endParaRPr>
          </a:p>
        </p:txBody>
      </p:sp>
      <p:sp>
        <p:nvSpPr>
          <p:cNvPr id="50" name="Titre 1">
            <a:extLst>
              <a:ext uri="{FF2B5EF4-FFF2-40B4-BE49-F238E27FC236}">
                <a16:creationId xmlns:a16="http://schemas.microsoft.com/office/drawing/2014/main" id="{FE181958-4234-5AAF-9E8B-A172654C02EF}"/>
              </a:ext>
            </a:extLst>
          </p:cNvPr>
          <p:cNvSpPr txBox="1">
            <a:spLocks/>
          </p:cNvSpPr>
          <p:nvPr/>
        </p:nvSpPr>
        <p:spPr>
          <a:xfrm>
            <a:off x="0" y="0"/>
            <a:ext cx="12012930" cy="92333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buFont typeface="+mj-lt"/>
              <a:buNone/>
            </a:pPr>
            <a:r>
              <a:rPr lang="fr-FR" dirty="0">
                <a:latin typeface="Arial" panose="020B0604020202020204" pitchFamily="34" charset="0"/>
                <a:cs typeface="Arial" panose="020B0604020202020204" pitchFamily="34" charset="0"/>
              </a:rPr>
              <a:t>France - Principaux éléments de chronologie</a:t>
            </a:r>
          </a:p>
        </p:txBody>
      </p:sp>
      <p:sp>
        <p:nvSpPr>
          <p:cNvPr id="2" name="ZoneTexte 1">
            <a:extLst>
              <a:ext uri="{FF2B5EF4-FFF2-40B4-BE49-F238E27FC236}">
                <a16:creationId xmlns:a16="http://schemas.microsoft.com/office/drawing/2014/main" id="{9968DCBC-B0D7-A48A-0A2E-B449FEAD4C48}"/>
              </a:ext>
            </a:extLst>
          </p:cNvPr>
          <p:cNvSpPr txBox="1"/>
          <p:nvPr/>
        </p:nvSpPr>
        <p:spPr>
          <a:xfrm>
            <a:off x="6088728" y="5657671"/>
            <a:ext cx="2252772" cy="1089529"/>
          </a:xfrm>
          <a:prstGeom prst="rect">
            <a:avLst/>
          </a:prstGeom>
          <a:noFill/>
        </p:spPr>
        <p:txBody>
          <a:bodyPr wrap="square" rtlCol="0">
            <a:spAutoFit/>
          </a:bodyPr>
          <a:lstStyle/>
          <a:p>
            <a:pPr>
              <a:lnSpc>
                <a:spcPct val="90000"/>
              </a:lnSpc>
            </a:pPr>
            <a:r>
              <a:rPr lang="fr-FR" dirty="0">
                <a:solidFill>
                  <a:schemeClr val="accent6">
                    <a:lumMod val="50000"/>
                  </a:schemeClr>
                </a:solidFill>
              </a:rPr>
              <a:t>Création de la Fédération Française des Producteurs Agrivoltaïques (FFPA)</a:t>
            </a:r>
          </a:p>
        </p:txBody>
      </p:sp>
      <p:sp>
        <p:nvSpPr>
          <p:cNvPr id="3" name="ZoneTexte 2">
            <a:extLst>
              <a:ext uri="{FF2B5EF4-FFF2-40B4-BE49-F238E27FC236}">
                <a16:creationId xmlns:a16="http://schemas.microsoft.com/office/drawing/2014/main" id="{8BBABCEA-9CAE-50BD-CC54-79E3316FB14B}"/>
              </a:ext>
            </a:extLst>
          </p:cNvPr>
          <p:cNvSpPr txBox="1"/>
          <p:nvPr/>
        </p:nvSpPr>
        <p:spPr>
          <a:xfrm>
            <a:off x="5024157" y="956852"/>
            <a:ext cx="2032000" cy="646331"/>
          </a:xfrm>
          <a:prstGeom prst="rect">
            <a:avLst/>
          </a:prstGeom>
          <a:noFill/>
        </p:spPr>
        <p:txBody>
          <a:bodyPr wrap="square" rtlCol="0">
            <a:spAutoFit/>
          </a:bodyPr>
          <a:lstStyle/>
          <a:p>
            <a:pPr algn="ctr"/>
            <a:r>
              <a:rPr lang="fr-FR" dirty="0"/>
              <a:t>Loi Climat et Résilience, ZAN</a:t>
            </a:r>
          </a:p>
        </p:txBody>
      </p:sp>
      <p:cxnSp>
        <p:nvCxnSpPr>
          <p:cNvPr id="4" name="Connecteur droit 3">
            <a:extLst>
              <a:ext uri="{FF2B5EF4-FFF2-40B4-BE49-F238E27FC236}">
                <a16:creationId xmlns:a16="http://schemas.microsoft.com/office/drawing/2014/main" id="{44357934-6C6C-8A3C-4140-C9EA1CE0DBFF}"/>
              </a:ext>
            </a:extLst>
          </p:cNvPr>
          <p:cNvCxnSpPr>
            <a:cxnSpLocks/>
          </p:cNvCxnSpPr>
          <p:nvPr/>
        </p:nvCxnSpPr>
        <p:spPr>
          <a:xfrm flipH="1">
            <a:off x="6167241" y="1654505"/>
            <a:ext cx="19803" cy="1449771"/>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A2E3F0D-6EA2-A195-2222-139D5BACC068}"/>
              </a:ext>
            </a:extLst>
          </p:cNvPr>
          <p:cNvSpPr txBox="1"/>
          <p:nvPr/>
        </p:nvSpPr>
        <p:spPr>
          <a:xfrm>
            <a:off x="6167241" y="1565096"/>
            <a:ext cx="2032000" cy="757130"/>
          </a:xfrm>
          <a:prstGeom prst="rect">
            <a:avLst/>
          </a:prstGeom>
          <a:noFill/>
        </p:spPr>
        <p:txBody>
          <a:bodyPr wrap="square" rtlCol="0">
            <a:spAutoFit/>
          </a:bodyPr>
          <a:lstStyle/>
          <a:p>
            <a:pPr algn="ctr">
              <a:lnSpc>
                <a:spcPct val="90000"/>
              </a:lnSpc>
            </a:pPr>
            <a:r>
              <a:rPr lang="fr-FR" sz="1600" dirty="0"/>
              <a:t>Décret exemption PV de la consommation d’espace</a:t>
            </a:r>
          </a:p>
        </p:txBody>
      </p:sp>
      <p:cxnSp>
        <p:nvCxnSpPr>
          <p:cNvPr id="18" name="Connecteur droit 17">
            <a:extLst>
              <a:ext uri="{FF2B5EF4-FFF2-40B4-BE49-F238E27FC236}">
                <a16:creationId xmlns:a16="http://schemas.microsoft.com/office/drawing/2014/main" id="{4DF7E7D6-0C6B-36EA-478D-03CCC382E4BD}"/>
              </a:ext>
            </a:extLst>
          </p:cNvPr>
          <p:cNvCxnSpPr>
            <a:cxnSpLocks/>
          </p:cNvCxnSpPr>
          <p:nvPr/>
        </p:nvCxnSpPr>
        <p:spPr>
          <a:xfrm>
            <a:off x="8199241" y="1376891"/>
            <a:ext cx="0" cy="1727385"/>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8CE8047-C4A9-088C-1274-7AE648266FF0}"/>
              </a:ext>
            </a:extLst>
          </p:cNvPr>
          <p:cNvSpPr txBox="1"/>
          <p:nvPr/>
        </p:nvSpPr>
        <p:spPr>
          <a:xfrm>
            <a:off x="6167241" y="2346638"/>
            <a:ext cx="1922660" cy="338554"/>
          </a:xfrm>
          <a:prstGeom prst="rect">
            <a:avLst/>
          </a:prstGeom>
          <a:noFill/>
        </p:spPr>
        <p:txBody>
          <a:bodyPr wrap="square" rtlCol="0">
            <a:spAutoFit/>
          </a:bodyPr>
          <a:lstStyle/>
          <a:p>
            <a:r>
              <a:rPr lang="fr-FR" sz="1600" dirty="0"/>
              <a:t>Sénat - Mission flash</a:t>
            </a:r>
          </a:p>
        </p:txBody>
      </p:sp>
      <p:cxnSp>
        <p:nvCxnSpPr>
          <p:cNvPr id="31" name="Connecteur droit 30">
            <a:extLst>
              <a:ext uri="{FF2B5EF4-FFF2-40B4-BE49-F238E27FC236}">
                <a16:creationId xmlns:a16="http://schemas.microsoft.com/office/drawing/2014/main" id="{C1F959F9-8A33-338A-B069-81C4AB66B762}"/>
              </a:ext>
            </a:extLst>
          </p:cNvPr>
          <p:cNvCxnSpPr>
            <a:cxnSpLocks/>
          </p:cNvCxnSpPr>
          <p:nvPr/>
        </p:nvCxnSpPr>
        <p:spPr>
          <a:xfrm>
            <a:off x="7171810" y="2700581"/>
            <a:ext cx="0" cy="125168"/>
          </a:xfrm>
          <a:prstGeom prst="line">
            <a:avLst/>
          </a:prstGeom>
        </p:spPr>
        <p:style>
          <a:lnRef idx="1">
            <a:schemeClr val="accent1"/>
          </a:lnRef>
          <a:fillRef idx="0">
            <a:schemeClr val="accent1"/>
          </a:fillRef>
          <a:effectRef idx="0">
            <a:schemeClr val="accent1"/>
          </a:effectRef>
          <a:fontRef idx="minor">
            <a:schemeClr val="tx1"/>
          </a:fontRef>
        </p:style>
      </p:cxnSp>
      <p:sp>
        <p:nvSpPr>
          <p:cNvPr id="43" name="Espace réservé du numéro de diapositive 5">
            <a:extLst>
              <a:ext uri="{FF2B5EF4-FFF2-40B4-BE49-F238E27FC236}">
                <a16:creationId xmlns:a16="http://schemas.microsoft.com/office/drawing/2014/main" id="{FF2F315E-D03E-5009-11C3-48253BB03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16</a:t>
            </a:fld>
            <a:endParaRPr lang="fr-FR"/>
          </a:p>
        </p:txBody>
      </p:sp>
    </p:spTree>
    <p:extLst>
      <p:ext uri="{BB962C8B-B14F-4D97-AF65-F5344CB8AC3E}">
        <p14:creationId xmlns:p14="http://schemas.microsoft.com/office/powerpoint/2010/main" val="2523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766735"/>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Un enjeu majeur : la définition de l’agri-PV</a:t>
            </a:r>
          </a:p>
        </p:txBody>
      </p:sp>
      <p:sp>
        <p:nvSpPr>
          <p:cNvPr id="3" name="Rectangle 2">
            <a:extLst>
              <a:ext uri="{FF2B5EF4-FFF2-40B4-BE49-F238E27FC236}">
                <a16:creationId xmlns:a16="http://schemas.microsoft.com/office/drawing/2014/main" id="{58CE542D-D57C-94F4-782F-9F4C3649C268}"/>
              </a:ext>
            </a:extLst>
          </p:cNvPr>
          <p:cNvSpPr/>
          <p:nvPr/>
        </p:nvSpPr>
        <p:spPr>
          <a:xfrm>
            <a:off x="179069" y="830062"/>
            <a:ext cx="2599757" cy="20912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gn="ctr">
              <a:spcBef>
                <a:spcPts val="600"/>
              </a:spcBef>
            </a:pPr>
            <a:r>
              <a:rPr lang="en-US" sz="2000" dirty="0">
                <a:solidFill>
                  <a:schemeClr val="tx1"/>
                </a:solidFill>
              </a:rPr>
              <a:t>“</a:t>
            </a:r>
            <a:r>
              <a:rPr lang="en-US" sz="2000" b="0" i="0" dirty="0">
                <a:solidFill>
                  <a:srgbClr val="1F1F1F"/>
                </a:solidFill>
                <a:effectLst/>
              </a:rPr>
              <a:t>a combination of solar panels and food crops on the same land unit may </a:t>
            </a:r>
            <a:r>
              <a:rPr lang="en-US" sz="2000" b="1" i="0" dirty="0" err="1">
                <a:solidFill>
                  <a:srgbClr val="1F1F1F"/>
                </a:solidFill>
                <a:effectLst/>
              </a:rPr>
              <a:t>maximise</a:t>
            </a:r>
            <a:r>
              <a:rPr lang="en-US" sz="2000" b="1" i="0" dirty="0">
                <a:solidFill>
                  <a:srgbClr val="1F1F1F"/>
                </a:solidFill>
                <a:effectLst/>
              </a:rPr>
              <a:t> the land use</a:t>
            </a:r>
            <a:r>
              <a:rPr lang="en-US" sz="2000" dirty="0">
                <a:solidFill>
                  <a:schemeClr val="tx1"/>
                </a:solidFill>
              </a:rPr>
              <a:t>”</a:t>
            </a:r>
            <a:endParaRPr lang="fr-FR" sz="2000" dirty="0">
              <a:solidFill>
                <a:schemeClr val="tx1"/>
              </a:solidFill>
            </a:endParaRPr>
          </a:p>
          <a:p>
            <a:pPr algn="ctr"/>
            <a:r>
              <a:rPr lang="en-US" sz="2000" dirty="0">
                <a:solidFill>
                  <a:schemeClr val="tx1"/>
                </a:solidFill>
              </a:rPr>
              <a:t> </a:t>
            </a:r>
            <a:r>
              <a:rPr lang="en-US" sz="2000" i="1" dirty="0">
                <a:solidFill>
                  <a:schemeClr val="tx1"/>
                </a:solidFill>
              </a:rPr>
              <a:t>(</a:t>
            </a:r>
            <a:r>
              <a:rPr lang="en-US" sz="2000" i="1" dirty="0" err="1">
                <a:solidFill>
                  <a:schemeClr val="tx1"/>
                </a:solidFill>
              </a:rPr>
              <a:t>Dupraz</a:t>
            </a:r>
            <a:r>
              <a:rPr lang="en-US" sz="2000" i="1" dirty="0">
                <a:solidFill>
                  <a:schemeClr val="tx1"/>
                </a:solidFill>
              </a:rPr>
              <a:t> et al., 2011) </a:t>
            </a:r>
          </a:p>
          <a:p>
            <a:pPr algn="ctr">
              <a:spcBef>
                <a:spcPts val="600"/>
              </a:spcBef>
              <a:spcAft>
                <a:spcPts val="600"/>
              </a:spcAft>
            </a:pPr>
            <a:endParaRPr lang="en-US" sz="2000" i="1" dirty="0">
              <a:solidFill>
                <a:schemeClr val="tx1"/>
              </a:solidFill>
            </a:endParaRPr>
          </a:p>
        </p:txBody>
      </p:sp>
      <p:sp>
        <p:nvSpPr>
          <p:cNvPr id="4" name="Rectangle 3">
            <a:extLst>
              <a:ext uri="{FF2B5EF4-FFF2-40B4-BE49-F238E27FC236}">
                <a16:creationId xmlns:a16="http://schemas.microsoft.com/office/drawing/2014/main" id="{4487FE5E-BA25-0080-5064-74B8C3978762}"/>
              </a:ext>
            </a:extLst>
          </p:cNvPr>
          <p:cNvSpPr/>
          <p:nvPr/>
        </p:nvSpPr>
        <p:spPr>
          <a:xfrm>
            <a:off x="2900601" y="740082"/>
            <a:ext cx="4080328" cy="25621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gn="ctr"/>
            <a:r>
              <a:rPr lang="en-US" sz="2000" dirty="0">
                <a:solidFill>
                  <a:schemeClr val="tx1"/>
                </a:solidFill>
                <a:ea typeface="+mn-lt"/>
                <a:cs typeface="+mn-lt"/>
              </a:rPr>
              <a:t>"</a:t>
            </a:r>
            <a:r>
              <a:rPr lang="fr-FR" sz="2000" dirty="0">
                <a:solidFill>
                  <a:schemeClr val="tx1"/>
                </a:solidFill>
              </a:rPr>
              <a:t>Les installations agrivoltaïques permettent de coupler une production photovoltaïque </a:t>
            </a:r>
            <a:r>
              <a:rPr lang="fr-FR" sz="2000" b="1" dirty="0">
                <a:solidFill>
                  <a:schemeClr val="tx1"/>
                </a:solidFill>
              </a:rPr>
              <a:t>secondaire</a:t>
            </a:r>
            <a:r>
              <a:rPr lang="fr-FR" sz="2000" dirty="0">
                <a:solidFill>
                  <a:schemeClr val="tx1"/>
                </a:solidFill>
              </a:rPr>
              <a:t> à une production agricole </a:t>
            </a:r>
            <a:r>
              <a:rPr lang="fr-FR" sz="2000" b="1" dirty="0">
                <a:solidFill>
                  <a:schemeClr val="tx1"/>
                </a:solidFill>
              </a:rPr>
              <a:t>principale</a:t>
            </a:r>
            <a:r>
              <a:rPr lang="fr-FR" sz="2000" dirty="0">
                <a:solidFill>
                  <a:schemeClr val="tx1"/>
                </a:solidFill>
              </a:rPr>
              <a:t> en permettant une </a:t>
            </a:r>
            <a:r>
              <a:rPr lang="fr-FR" sz="2000" b="1" dirty="0">
                <a:solidFill>
                  <a:schemeClr val="tx1"/>
                </a:solidFill>
              </a:rPr>
              <a:t>synergie</a:t>
            </a:r>
            <a:r>
              <a:rPr lang="fr-FR" sz="2000" dirty="0">
                <a:solidFill>
                  <a:schemeClr val="tx1"/>
                </a:solidFill>
              </a:rPr>
              <a:t> de fonctionnement démontrable. » </a:t>
            </a:r>
          </a:p>
          <a:p>
            <a:pPr algn="ctr"/>
            <a:r>
              <a:rPr lang="en-US" sz="2000" i="1" dirty="0">
                <a:solidFill>
                  <a:schemeClr val="tx1"/>
                </a:solidFill>
              </a:rPr>
              <a:t>(AO CRE, 2017)</a:t>
            </a:r>
          </a:p>
        </p:txBody>
      </p:sp>
      <p:sp>
        <p:nvSpPr>
          <p:cNvPr id="5" name="Rectangle 4">
            <a:extLst>
              <a:ext uri="{FF2B5EF4-FFF2-40B4-BE49-F238E27FC236}">
                <a16:creationId xmlns:a16="http://schemas.microsoft.com/office/drawing/2014/main" id="{6CA7395C-F311-148B-B3D1-3A243698F475}"/>
              </a:ext>
            </a:extLst>
          </p:cNvPr>
          <p:cNvSpPr/>
          <p:nvPr/>
        </p:nvSpPr>
        <p:spPr>
          <a:xfrm>
            <a:off x="7251236" y="830062"/>
            <a:ext cx="4873110" cy="59769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r>
              <a:rPr lang="fr-FR" sz="1900" dirty="0">
                <a:solidFill>
                  <a:schemeClr val="tx1"/>
                </a:solidFill>
                <a:latin typeface="Aptos"/>
                <a:ea typeface="+mn-lt"/>
                <a:cs typeface="+mn-lt"/>
              </a:rPr>
              <a:t>"Une installation photovoltaïque peut être qualifiée d’agrivoltaïque lorsque ses modules photovoltaïques sont situés </a:t>
            </a:r>
            <a:r>
              <a:rPr lang="fr-FR" sz="1900" b="1" dirty="0">
                <a:solidFill>
                  <a:schemeClr val="tx1"/>
                </a:solidFill>
                <a:latin typeface="Aptos"/>
                <a:ea typeface="+mn-lt"/>
                <a:cs typeface="+mn-lt"/>
              </a:rPr>
              <a:t>sur une même surface de parcelle </a:t>
            </a:r>
            <a:r>
              <a:rPr lang="fr-FR" sz="1900" dirty="0">
                <a:solidFill>
                  <a:schemeClr val="tx1"/>
                </a:solidFill>
                <a:latin typeface="Aptos"/>
                <a:ea typeface="+mn-lt"/>
                <a:cs typeface="+mn-lt"/>
              </a:rPr>
              <a:t>qu’une production agricole et qu’ils </a:t>
            </a:r>
            <a:r>
              <a:rPr lang="fr-FR" sz="1900" b="1" dirty="0">
                <a:solidFill>
                  <a:schemeClr val="tx1"/>
                </a:solidFill>
                <a:latin typeface="Aptos"/>
                <a:ea typeface="+mn-lt"/>
                <a:cs typeface="+mn-lt"/>
              </a:rPr>
              <a:t>l’influencent</a:t>
            </a:r>
            <a:r>
              <a:rPr lang="fr-FR" sz="1900" dirty="0">
                <a:solidFill>
                  <a:schemeClr val="tx1"/>
                </a:solidFill>
                <a:latin typeface="Aptos"/>
                <a:ea typeface="+mn-lt"/>
                <a:cs typeface="+mn-lt"/>
              </a:rPr>
              <a:t> en lui apportant </a:t>
            </a:r>
            <a:r>
              <a:rPr lang="fr-FR" sz="1900" b="1" dirty="0">
                <a:solidFill>
                  <a:schemeClr val="tx1"/>
                </a:solidFill>
                <a:latin typeface="Aptos"/>
                <a:ea typeface="+mn-lt"/>
                <a:cs typeface="+mn-lt"/>
              </a:rPr>
              <a:t>directement</a:t>
            </a:r>
            <a:r>
              <a:rPr lang="fr-FR" sz="1900" dirty="0">
                <a:solidFill>
                  <a:schemeClr val="tx1"/>
                </a:solidFill>
                <a:latin typeface="Aptos"/>
                <a:ea typeface="+mn-lt"/>
                <a:cs typeface="+mn-lt"/>
              </a:rPr>
              <a:t> (sans intermédiaire) </a:t>
            </a:r>
            <a:r>
              <a:rPr lang="fr-FR" sz="1900" b="1" dirty="0">
                <a:solidFill>
                  <a:schemeClr val="tx1"/>
                </a:solidFill>
                <a:latin typeface="Aptos"/>
                <a:ea typeface="+mn-lt"/>
                <a:cs typeface="+mn-lt"/>
              </a:rPr>
              <a:t>un des services ci-dessous</a:t>
            </a:r>
            <a:r>
              <a:rPr lang="fr-FR" sz="1900" dirty="0">
                <a:solidFill>
                  <a:schemeClr val="tx1"/>
                </a:solidFill>
                <a:latin typeface="Aptos"/>
                <a:ea typeface="+mn-lt"/>
                <a:cs typeface="+mn-lt"/>
              </a:rPr>
              <a:t>, et ce, sans induire </a:t>
            </a:r>
            <a:r>
              <a:rPr lang="fr-FR" sz="1900" b="1" dirty="0">
                <a:solidFill>
                  <a:schemeClr val="tx1"/>
                </a:solidFill>
                <a:latin typeface="Aptos"/>
                <a:ea typeface="+mn-lt"/>
                <a:cs typeface="+mn-lt"/>
              </a:rPr>
              <a:t>ni dégradation importante de la production agricole </a:t>
            </a:r>
            <a:r>
              <a:rPr lang="fr-FR" sz="1900" dirty="0">
                <a:solidFill>
                  <a:schemeClr val="tx1"/>
                </a:solidFill>
                <a:latin typeface="Aptos"/>
                <a:ea typeface="+mn-lt"/>
                <a:cs typeface="+mn-lt"/>
              </a:rPr>
              <a:t>(qualitative et quantitative), </a:t>
            </a:r>
            <a:r>
              <a:rPr lang="fr-FR" sz="1900" b="1" dirty="0">
                <a:solidFill>
                  <a:schemeClr val="tx1"/>
                </a:solidFill>
                <a:latin typeface="Aptos"/>
                <a:ea typeface="+mn-lt"/>
                <a:cs typeface="+mn-lt"/>
              </a:rPr>
              <a:t>ni diminution des revenus agricoles </a:t>
            </a:r>
            <a:r>
              <a:rPr lang="fr-FR" sz="1900" dirty="0">
                <a:solidFill>
                  <a:schemeClr val="tx1"/>
                </a:solidFill>
                <a:latin typeface="Aptos"/>
                <a:ea typeface="+mn-lt"/>
                <a:cs typeface="+mn-lt"/>
              </a:rPr>
              <a:t>: </a:t>
            </a:r>
            <a:br>
              <a:rPr lang="fr-FR" sz="1900" dirty="0">
                <a:latin typeface="Aptos"/>
                <a:ea typeface="+mn-lt"/>
                <a:cs typeface="+mn-lt"/>
              </a:rPr>
            </a:br>
            <a:r>
              <a:rPr lang="fr-FR" sz="1900" dirty="0">
                <a:solidFill>
                  <a:schemeClr val="tx1"/>
                </a:solidFill>
                <a:latin typeface="Aptos"/>
                <a:ea typeface="+mn-lt"/>
                <a:cs typeface="+mn-lt"/>
              </a:rPr>
              <a:t>-service d’adaptation au changement climatique </a:t>
            </a:r>
            <a:br>
              <a:rPr lang="fr-FR" sz="1900" dirty="0">
                <a:latin typeface="Aptos"/>
                <a:ea typeface="+mn-lt"/>
                <a:cs typeface="+mn-lt"/>
              </a:rPr>
            </a:br>
            <a:r>
              <a:rPr lang="fr-FR" sz="1900" dirty="0">
                <a:solidFill>
                  <a:schemeClr val="tx1"/>
                </a:solidFill>
                <a:latin typeface="Aptos"/>
                <a:ea typeface="+mn-lt"/>
                <a:cs typeface="+mn-lt"/>
              </a:rPr>
              <a:t>-service d’accès à une protection contre les aléas</a:t>
            </a:r>
          </a:p>
          <a:p>
            <a:r>
              <a:rPr lang="fr-FR" sz="1900" dirty="0">
                <a:solidFill>
                  <a:schemeClr val="tx1"/>
                </a:solidFill>
                <a:latin typeface="Aptos"/>
                <a:ea typeface="+mn-lt"/>
                <a:cs typeface="+mn-lt"/>
              </a:rPr>
              <a:t>-service d’amélioration du bien-être animal</a:t>
            </a:r>
            <a:endParaRPr lang="en-US" sz="1900" dirty="0">
              <a:solidFill>
                <a:schemeClr val="tx1"/>
              </a:solidFill>
              <a:latin typeface="Aptos"/>
            </a:endParaRPr>
          </a:p>
          <a:p>
            <a:r>
              <a:rPr lang="fr-FR" sz="1900" dirty="0">
                <a:solidFill>
                  <a:schemeClr val="tx1"/>
                </a:solidFill>
                <a:latin typeface="Aptos"/>
                <a:ea typeface="+mn-lt"/>
                <a:cs typeface="+mn-lt"/>
              </a:rPr>
              <a:t>-service agronomique précis pour les besoins des cultures (limitation des stress antibiotiques, etc.)"</a:t>
            </a:r>
            <a:endParaRPr lang="fr-FR" sz="1900" dirty="0">
              <a:solidFill>
                <a:schemeClr val="tx1"/>
              </a:solidFill>
              <a:latin typeface="Aptos"/>
            </a:endParaRPr>
          </a:p>
          <a:p>
            <a:pPr algn="r"/>
            <a:r>
              <a:rPr lang="en-US" sz="1900" i="1" dirty="0">
                <a:solidFill>
                  <a:schemeClr val="tx1"/>
                </a:solidFill>
              </a:rPr>
              <a:t>(ADEME, 2021)</a:t>
            </a:r>
          </a:p>
        </p:txBody>
      </p:sp>
      <p:sp>
        <p:nvSpPr>
          <p:cNvPr id="7" name="Rectangle 6">
            <a:extLst>
              <a:ext uri="{FF2B5EF4-FFF2-40B4-BE49-F238E27FC236}">
                <a16:creationId xmlns:a16="http://schemas.microsoft.com/office/drawing/2014/main" id="{5667A4E4-5553-A75B-CD1F-26B04C234D8B}"/>
              </a:ext>
            </a:extLst>
          </p:cNvPr>
          <p:cNvSpPr/>
          <p:nvPr/>
        </p:nvSpPr>
        <p:spPr>
          <a:xfrm>
            <a:off x="0" y="3075776"/>
            <a:ext cx="4080328" cy="31227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gn="ctr"/>
            <a:r>
              <a:rPr lang="en-US" sz="2000" dirty="0">
                <a:solidFill>
                  <a:schemeClr val="tx1"/>
                </a:solidFill>
                <a:ea typeface="+mn-lt"/>
                <a:cs typeface="+mn-lt"/>
              </a:rPr>
              <a:t>« </a:t>
            </a:r>
            <a:r>
              <a:rPr lang="fr-FR" sz="2000" dirty="0">
                <a:solidFill>
                  <a:schemeClr val="tx1"/>
                </a:solidFill>
              </a:rPr>
              <a:t>Le projet permet l’exercice d’une activité agricole, pastorale ou forestière </a:t>
            </a:r>
            <a:r>
              <a:rPr lang="fr-FR" sz="2000" b="1" dirty="0">
                <a:solidFill>
                  <a:schemeClr val="tx1"/>
                </a:solidFill>
              </a:rPr>
              <a:t>significative</a:t>
            </a:r>
            <a:r>
              <a:rPr lang="fr-FR" sz="2000" dirty="0">
                <a:solidFill>
                  <a:schemeClr val="tx1"/>
                </a:solidFill>
              </a:rPr>
              <a:t> sur le terrain d’implantation du projet […] en tenant compte notamment de la </a:t>
            </a:r>
            <a:r>
              <a:rPr lang="fr-FR" sz="2000" b="1" dirty="0">
                <a:solidFill>
                  <a:schemeClr val="tx1"/>
                </a:solidFill>
              </a:rPr>
              <a:t>superficie</a:t>
            </a:r>
            <a:r>
              <a:rPr lang="fr-FR" sz="2000" dirty="0">
                <a:solidFill>
                  <a:schemeClr val="tx1"/>
                </a:solidFill>
              </a:rPr>
              <a:t> de la parcelle, de </a:t>
            </a:r>
            <a:r>
              <a:rPr lang="fr-FR" sz="2000" b="1" dirty="0">
                <a:solidFill>
                  <a:schemeClr val="tx1"/>
                </a:solidFill>
              </a:rPr>
              <a:t>l’emprise</a:t>
            </a:r>
            <a:r>
              <a:rPr lang="fr-FR" sz="2000" dirty="0">
                <a:solidFill>
                  <a:schemeClr val="tx1"/>
                </a:solidFill>
              </a:rPr>
              <a:t> du projet, de la </a:t>
            </a:r>
            <a:r>
              <a:rPr lang="fr-FR" sz="2000" b="1" dirty="0">
                <a:solidFill>
                  <a:schemeClr val="tx1"/>
                </a:solidFill>
              </a:rPr>
              <a:t>nature des sols </a:t>
            </a:r>
            <a:r>
              <a:rPr lang="fr-FR" sz="2000" dirty="0">
                <a:solidFill>
                  <a:schemeClr val="tx1"/>
                </a:solidFill>
              </a:rPr>
              <a:t>et des </a:t>
            </a:r>
            <a:r>
              <a:rPr lang="fr-FR" sz="2000" b="1" dirty="0">
                <a:solidFill>
                  <a:schemeClr val="tx1"/>
                </a:solidFill>
              </a:rPr>
              <a:t>usages locaux</a:t>
            </a:r>
            <a:r>
              <a:rPr lang="fr-FR" sz="2000" dirty="0">
                <a:solidFill>
                  <a:schemeClr val="tx1"/>
                </a:solidFill>
              </a:rPr>
              <a:t>. ». </a:t>
            </a:r>
          </a:p>
          <a:p>
            <a:pPr algn="ctr"/>
            <a:r>
              <a:rPr lang="en-US" sz="2000" i="1" dirty="0">
                <a:solidFill>
                  <a:schemeClr val="tx1"/>
                </a:solidFill>
              </a:rPr>
              <a:t>(Conseil </a:t>
            </a:r>
            <a:r>
              <a:rPr lang="fr-FR" sz="2000" i="1" dirty="0">
                <a:solidFill>
                  <a:schemeClr val="tx1"/>
                </a:solidFill>
              </a:rPr>
              <a:t>d’État</a:t>
            </a:r>
            <a:r>
              <a:rPr lang="en-US" sz="2000" i="1" dirty="0">
                <a:solidFill>
                  <a:schemeClr val="tx1"/>
                </a:solidFill>
              </a:rPr>
              <a:t>, 8 Février 2017, decision </a:t>
            </a:r>
            <a:r>
              <a:rPr lang="fr-FR" sz="2000" i="1" dirty="0">
                <a:solidFill>
                  <a:schemeClr val="tx1"/>
                </a:solidFill>
              </a:rPr>
              <a:t>N° 395464</a:t>
            </a:r>
            <a:r>
              <a:rPr lang="en-US" sz="2000" i="1" dirty="0">
                <a:solidFill>
                  <a:schemeClr val="tx1"/>
                </a:solidFill>
              </a:rPr>
              <a:t>)</a:t>
            </a:r>
          </a:p>
        </p:txBody>
      </p:sp>
      <p:sp>
        <p:nvSpPr>
          <p:cNvPr id="8" name="Rectangle 7">
            <a:extLst>
              <a:ext uri="{FF2B5EF4-FFF2-40B4-BE49-F238E27FC236}">
                <a16:creationId xmlns:a16="http://schemas.microsoft.com/office/drawing/2014/main" id="{0CD7FC61-2B49-9317-6951-91B6BE440E59}"/>
              </a:ext>
            </a:extLst>
          </p:cNvPr>
          <p:cNvSpPr/>
          <p:nvPr/>
        </p:nvSpPr>
        <p:spPr>
          <a:xfrm>
            <a:off x="3949473" y="5141381"/>
            <a:ext cx="3166609" cy="173408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gn="ctr"/>
            <a:r>
              <a:rPr lang="fr-FR" sz="2000" dirty="0">
                <a:solidFill>
                  <a:schemeClr val="tx1"/>
                </a:solidFill>
              </a:rPr>
              <a:t>Autorisation</a:t>
            </a:r>
            <a:r>
              <a:rPr lang="en-US" sz="2000" dirty="0">
                <a:solidFill>
                  <a:schemeClr val="tx1"/>
                </a:solidFill>
              </a:rPr>
              <a:t> des </a:t>
            </a:r>
            <a:r>
              <a:rPr lang="en-US" sz="2000" dirty="0" err="1">
                <a:solidFill>
                  <a:schemeClr val="tx1"/>
                </a:solidFill>
              </a:rPr>
              <a:t>panneaux</a:t>
            </a:r>
            <a:r>
              <a:rPr lang="en-US" sz="2000" dirty="0">
                <a:solidFill>
                  <a:schemeClr val="tx1"/>
                </a:solidFill>
              </a:rPr>
              <a:t> PV sur le </a:t>
            </a:r>
            <a:r>
              <a:rPr lang="en-US" sz="2000" dirty="0" err="1">
                <a:solidFill>
                  <a:schemeClr val="tx1"/>
                </a:solidFill>
              </a:rPr>
              <a:t>toit</a:t>
            </a:r>
            <a:r>
              <a:rPr lang="en-US" sz="2000" dirty="0">
                <a:solidFill>
                  <a:schemeClr val="tx1"/>
                </a:solidFill>
              </a:rPr>
              <a:t> des </a:t>
            </a:r>
            <a:r>
              <a:rPr lang="en-US" sz="2000" dirty="0" err="1">
                <a:solidFill>
                  <a:schemeClr val="tx1"/>
                </a:solidFill>
              </a:rPr>
              <a:t>bâtiments</a:t>
            </a:r>
            <a:r>
              <a:rPr lang="en-US" sz="2000" dirty="0">
                <a:solidFill>
                  <a:schemeClr val="tx1"/>
                </a:solidFill>
              </a:rPr>
              <a:t> </a:t>
            </a:r>
            <a:r>
              <a:rPr lang="en-US" sz="2000" dirty="0" err="1">
                <a:solidFill>
                  <a:schemeClr val="tx1"/>
                </a:solidFill>
              </a:rPr>
              <a:t>agricoles</a:t>
            </a:r>
            <a:r>
              <a:rPr lang="en-US" sz="2000" dirty="0">
                <a:solidFill>
                  <a:schemeClr val="tx1"/>
                </a:solidFill>
              </a:rPr>
              <a:t> </a:t>
            </a:r>
            <a:r>
              <a:rPr lang="en-US" sz="2000" dirty="0" err="1">
                <a:solidFill>
                  <a:schemeClr val="tx1"/>
                </a:solidFill>
              </a:rPr>
              <a:t>dont</a:t>
            </a:r>
            <a:r>
              <a:rPr lang="en-US" sz="2000" dirty="0">
                <a:solidFill>
                  <a:schemeClr val="tx1"/>
                </a:solidFill>
              </a:rPr>
              <a:t> les serres : </a:t>
            </a:r>
            <a:r>
              <a:rPr lang="fr-FR" sz="2000" dirty="0">
                <a:solidFill>
                  <a:schemeClr val="tx1"/>
                </a:solidFill>
              </a:rPr>
              <a:t>Conseil d’</a:t>
            </a:r>
            <a:r>
              <a:rPr lang="fr-FR" sz="2000" dirty="0" err="1">
                <a:solidFill>
                  <a:schemeClr val="tx1"/>
                </a:solidFill>
              </a:rPr>
              <a:t>Etat</a:t>
            </a:r>
            <a:r>
              <a:rPr lang="fr-FR" sz="2000" dirty="0">
                <a:solidFill>
                  <a:schemeClr val="tx1"/>
                </a:solidFill>
              </a:rPr>
              <a:t>, arrêt du 12 juillet 2019 , n° 422542</a:t>
            </a:r>
            <a:endParaRPr lang="en-US" sz="2000" dirty="0">
              <a:solidFill>
                <a:schemeClr val="tx1"/>
              </a:solidFill>
            </a:endParaRPr>
          </a:p>
        </p:txBody>
      </p:sp>
    </p:spTree>
    <p:extLst>
      <p:ext uri="{BB962C8B-B14F-4D97-AF65-F5344CB8AC3E}">
        <p14:creationId xmlns:p14="http://schemas.microsoft.com/office/powerpoint/2010/main" val="124089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F90C77A-13F3-D9AB-1BA2-87E5B85209EA}"/>
              </a:ext>
            </a:extLst>
          </p:cNvPr>
          <p:cNvPicPr>
            <a:picLocks noChangeAspect="1"/>
          </p:cNvPicPr>
          <p:nvPr/>
        </p:nvPicPr>
        <p:blipFill>
          <a:blip r:embed="rId3"/>
          <a:stretch>
            <a:fillRect/>
          </a:stretch>
        </p:blipFill>
        <p:spPr>
          <a:xfrm>
            <a:off x="130838" y="528758"/>
            <a:ext cx="11930323" cy="6102130"/>
          </a:xfrm>
          <a:prstGeom prst="rect">
            <a:avLst/>
          </a:prstGeom>
        </p:spPr>
      </p:pic>
      <p:sp>
        <p:nvSpPr>
          <p:cNvPr id="6" name="ZoneTexte 5">
            <a:extLst>
              <a:ext uri="{FF2B5EF4-FFF2-40B4-BE49-F238E27FC236}">
                <a16:creationId xmlns:a16="http://schemas.microsoft.com/office/drawing/2014/main" id="{2054F172-574F-DA8F-BBE9-88CB4D4E321F}"/>
              </a:ext>
            </a:extLst>
          </p:cNvPr>
          <p:cNvSpPr txBox="1"/>
          <p:nvPr/>
        </p:nvSpPr>
        <p:spPr>
          <a:xfrm>
            <a:off x="130839" y="6477000"/>
            <a:ext cx="11778132" cy="307777"/>
          </a:xfrm>
          <a:prstGeom prst="rect">
            <a:avLst/>
          </a:prstGeom>
          <a:noFill/>
        </p:spPr>
        <p:txBody>
          <a:bodyPr wrap="square" rtlCol="0">
            <a:spAutoFit/>
          </a:bodyPr>
          <a:lstStyle/>
          <a:p>
            <a:r>
              <a:rPr lang="fr-FR" sz="1400" b="0" i="0" dirty="0">
                <a:solidFill>
                  <a:srgbClr val="3A3A3A"/>
                </a:solidFill>
                <a:effectLst/>
              </a:rPr>
              <a:t>ADEME et I Care &amp; Consult, </a:t>
            </a:r>
            <a:r>
              <a:rPr lang="fr-FR" sz="1400" b="0" i="0" dirty="0" err="1">
                <a:solidFill>
                  <a:srgbClr val="3A3A3A"/>
                </a:solidFill>
                <a:effectLst/>
              </a:rPr>
              <a:t>Céresco</a:t>
            </a:r>
            <a:r>
              <a:rPr lang="fr-FR" sz="1400" b="0" i="0" dirty="0">
                <a:solidFill>
                  <a:srgbClr val="3A3A3A"/>
                </a:solidFill>
                <a:effectLst/>
              </a:rPr>
              <a:t>, </a:t>
            </a:r>
            <a:r>
              <a:rPr lang="fr-FR" sz="1400" b="0" i="0" dirty="0" err="1">
                <a:solidFill>
                  <a:srgbClr val="3A3A3A"/>
                </a:solidFill>
                <a:effectLst/>
              </a:rPr>
              <a:t>Cetiac</a:t>
            </a:r>
            <a:r>
              <a:rPr lang="fr-FR" sz="1400" b="0" i="0" dirty="0">
                <a:solidFill>
                  <a:srgbClr val="3A3A3A"/>
                </a:solidFill>
                <a:effectLst/>
              </a:rPr>
              <a:t>, </a:t>
            </a:r>
            <a:r>
              <a:rPr lang="fr-FR" sz="1400" b="0" i="1" dirty="0">
                <a:solidFill>
                  <a:srgbClr val="3A3A3A"/>
                </a:solidFill>
                <a:effectLst/>
              </a:rPr>
              <a:t>Caractériser les projets photovoltaïques sur terrains agricoles et l'</a:t>
            </a:r>
            <a:r>
              <a:rPr lang="fr-FR" sz="1400" b="0" i="1" dirty="0" err="1">
                <a:solidFill>
                  <a:srgbClr val="3A3A3A"/>
                </a:solidFill>
                <a:effectLst/>
              </a:rPr>
              <a:t>agrivoltaïsme</a:t>
            </a:r>
            <a:r>
              <a:rPr lang="fr-FR" sz="1400" b="0" i="1" dirty="0">
                <a:solidFill>
                  <a:srgbClr val="3A3A3A"/>
                </a:solidFill>
                <a:effectLst/>
              </a:rPr>
              <a:t>, </a:t>
            </a:r>
            <a:r>
              <a:rPr lang="fr-FR" sz="1400" b="0" i="1" dirty="0" err="1">
                <a:solidFill>
                  <a:srgbClr val="3A3A3A"/>
                </a:solidFill>
                <a:effectLst/>
              </a:rPr>
              <a:t>Etat</a:t>
            </a:r>
            <a:r>
              <a:rPr lang="fr-FR" sz="1400" b="0" i="1" dirty="0">
                <a:solidFill>
                  <a:srgbClr val="3A3A3A"/>
                </a:solidFill>
                <a:effectLst/>
              </a:rPr>
              <a:t> de l'art bibliographique</a:t>
            </a:r>
            <a:r>
              <a:rPr lang="fr-FR" sz="1400" b="0" i="0" dirty="0">
                <a:solidFill>
                  <a:srgbClr val="3A3A3A"/>
                </a:solidFill>
                <a:effectLst/>
              </a:rPr>
              <a:t>, 2021. </a:t>
            </a:r>
            <a:endParaRPr lang="fr-FR" sz="1400" dirty="0"/>
          </a:p>
        </p:txBody>
      </p:sp>
      <p:sp>
        <p:nvSpPr>
          <p:cNvPr id="7" name="Titre 1">
            <a:extLst>
              <a:ext uri="{FF2B5EF4-FFF2-40B4-BE49-F238E27FC236}">
                <a16:creationId xmlns:a16="http://schemas.microsoft.com/office/drawing/2014/main" id="{78AB2115-D61C-53ED-69AC-97079EA83CFC}"/>
              </a:ext>
            </a:extLst>
          </p:cNvPr>
          <p:cNvSpPr txBox="1">
            <a:spLocks/>
          </p:cNvSpPr>
          <p:nvPr/>
        </p:nvSpPr>
        <p:spPr>
          <a:xfrm>
            <a:off x="0" y="0"/>
            <a:ext cx="12012930" cy="766735"/>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Non pas l’agri-PV mais des agri-PV</a:t>
            </a:r>
          </a:p>
        </p:txBody>
      </p:sp>
      <p:sp>
        <p:nvSpPr>
          <p:cNvPr id="8" name="Espace réservé du numéro de diapositive 5">
            <a:extLst>
              <a:ext uri="{FF2B5EF4-FFF2-40B4-BE49-F238E27FC236}">
                <a16:creationId xmlns:a16="http://schemas.microsoft.com/office/drawing/2014/main" id="{1D7F22E6-E804-C59A-3910-568837988B6B}"/>
              </a:ext>
            </a:extLst>
          </p:cNvPr>
          <p:cNvSpPr txBox="1">
            <a:spLocks/>
          </p:cNvSpPr>
          <p:nvPr/>
        </p:nvSpPr>
        <p:spPr>
          <a:xfrm>
            <a:off x="9448800" y="6538912"/>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18</a:t>
            </a:fld>
            <a:endParaRPr lang="fr-FR"/>
          </a:p>
        </p:txBody>
      </p:sp>
    </p:spTree>
    <p:extLst>
      <p:ext uri="{BB962C8B-B14F-4D97-AF65-F5344CB8AC3E}">
        <p14:creationId xmlns:p14="http://schemas.microsoft.com/office/powerpoint/2010/main" val="223838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None/>
            </a:pPr>
            <a:r>
              <a:rPr lang="fr-FR" dirty="0">
                <a:latin typeface="Arial" panose="020B0604020202020204" pitchFamily="34" charset="0"/>
                <a:cs typeface="Arial" panose="020B0604020202020204" pitchFamily="34" charset="0"/>
              </a:rPr>
              <a:t>Loi du 10 mars 2023 relative à l'accélération de la production d'énergies renouvelables (APER)</a:t>
            </a:r>
          </a:p>
        </p:txBody>
      </p:sp>
      <p:sp>
        <p:nvSpPr>
          <p:cNvPr id="6" name="ZoneTexte 5">
            <a:extLst>
              <a:ext uri="{FF2B5EF4-FFF2-40B4-BE49-F238E27FC236}">
                <a16:creationId xmlns:a16="http://schemas.microsoft.com/office/drawing/2014/main" id="{D2A271FA-8BE5-BFAE-2513-476E43000B0A}"/>
              </a:ext>
            </a:extLst>
          </p:cNvPr>
          <p:cNvSpPr txBox="1"/>
          <p:nvPr/>
        </p:nvSpPr>
        <p:spPr>
          <a:xfrm>
            <a:off x="179070" y="1348800"/>
            <a:ext cx="12012930" cy="5509200"/>
          </a:xfrm>
          <a:prstGeom prst="rect">
            <a:avLst/>
          </a:prstGeom>
          <a:noFill/>
        </p:spPr>
        <p:txBody>
          <a:bodyPr wrap="square">
            <a:spAutoFit/>
          </a:bodyPr>
          <a:lstStyle/>
          <a:p>
            <a:pPr algn="l"/>
            <a:r>
              <a:rPr lang="fr-FR" sz="1600" b="0" i="0" dirty="0">
                <a:solidFill>
                  <a:srgbClr val="000000"/>
                </a:solidFill>
                <a:effectLst/>
              </a:rPr>
              <a:t>« Art. L. 314-36.-I.-Une installation agrivoltaïque est une installation de production d'électricité utilisant l'énergie radiative du soleil et </a:t>
            </a:r>
            <a:r>
              <a:rPr lang="fr-FR" sz="1600" b="1" i="0" dirty="0">
                <a:solidFill>
                  <a:srgbClr val="000000"/>
                </a:solidFill>
                <a:effectLst/>
              </a:rPr>
              <a:t>dont les modules sont situés sur une parcelle agricole où ils contribuent durablement à l'installation, au maintien ou au développement d'une production agricole.</a:t>
            </a:r>
            <a:br>
              <a:rPr lang="fr-FR" sz="1600" b="1" i="0" dirty="0">
                <a:solidFill>
                  <a:srgbClr val="000000"/>
                </a:solidFill>
                <a:effectLst/>
              </a:rPr>
            </a:br>
            <a:r>
              <a:rPr lang="fr-FR" sz="1600" b="0" i="0" dirty="0">
                <a:solidFill>
                  <a:srgbClr val="000000"/>
                </a:solidFill>
                <a:effectLst/>
              </a:rPr>
              <a:t>« II.-Est considérée comme agrivoltaïque une installation qui apporte directement à la parcelle agricole </a:t>
            </a:r>
            <a:r>
              <a:rPr lang="fr-FR" sz="1600" b="1" i="0" dirty="0">
                <a:solidFill>
                  <a:srgbClr val="000000"/>
                </a:solidFill>
                <a:effectLst/>
              </a:rPr>
              <a:t>au moins l'un des services suivants</a:t>
            </a:r>
            <a:r>
              <a:rPr lang="fr-FR" sz="1600" b="0" i="0" dirty="0">
                <a:solidFill>
                  <a:srgbClr val="000000"/>
                </a:solidFill>
                <a:effectLst/>
              </a:rPr>
              <a:t>, en garantissant à un agriculteur actif ou à une exploitation agricole à vocation pédagogique gérée par un établissement relevant du titre Ier du livre VIII du code rural et de la pêche maritime une production agricole significative et un revenu durable en étant issu :</a:t>
            </a:r>
            <a:br>
              <a:rPr lang="fr-FR" sz="1600" b="0" i="0" dirty="0">
                <a:solidFill>
                  <a:srgbClr val="000000"/>
                </a:solidFill>
                <a:effectLst/>
              </a:rPr>
            </a:br>
            <a:r>
              <a:rPr lang="fr-FR" sz="1600" b="0" i="0" dirty="0">
                <a:solidFill>
                  <a:srgbClr val="000000"/>
                </a:solidFill>
                <a:effectLst/>
              </a:rPr>
              <a:t>« 1° L'amélioration du potentiel et de l'impact agronomiques ;</a:t>
            </a:r>
            <a:br>
              <a:rPr lang="fr-FR" sz="1600" b="0" i="0" dirty="0">
                <a:solidFill>
                  <a:srgbClr val="000000"/>
                </a:solidFill>
                <a:effectLst/>
              </a:rPr>
            </a:br>
            <a:r>
              <a:rPr lang="fr-FR" sz="1600" b="0" i="0" dirty="0">
                <a:solidFill>
                  <a:srgbClr val="000000"/>
                </a:solidFill>
                <a:effectLst/>
              </a:rPr>
              <a:t>« 2° L'adaptation au changement climatique ;</a:t>
            </a:r>
            <a:br>
              <a:rPr lang="fr-FR" sz="1600" b="0" i="0" dirty="0">
                <a:solidFill>
                  <a:srgbClr val="000000"/>
                </a:solidFill>
                <a:effectLst/>
              </a:rPr>
            </a:br>
            <a:r>
              <a:rPr lang="fr-FR" sz="1600" b="0" i="0" dirty="0">
                <a:solidFill>
                  <a:srgbClr val="000000"/>
                </a:solidFill>
                <a:effectLst/>
              </a:rPr>
              <a:t>« 3° La protection contre les aléas ;</a:t>
            </a:r>
            <a:br>
              <a:rPr lang="fr-FR" sz="1600" b="0" i="0" dirty="0">
                <a:solidFill>
                  <a:srgbClr val="000000"/>
                </a:solidFill>
                <a:effectLst/>
              </a:rPr>
            </a:br>
            <a:r>
              <a:rPr lang="fr-FR" sz="1600" b="0" i="0" dirty="0">
                <a:solidFill>
                  <a:srgbClr val="000000"/>
                </a:solidFill>
                <a:effectLst/>
              </a:rPr>
              <a:t>« 4° L'amélioration du bien-être animal.</a:t>
            </a:r>
            <a:br>
              <a:rPr lang="fr-FR" sz="1600" b="0" i="0" dirty="0">
                <a:solidFill>
                  <a:srgbClr val="000000"/>
                </a:solidFill>
                <a:effectLst/>
              </a:rPr>
            </a:br>
            <a:r>
              <a:rPr lang="fr-FR" sz="1600" b="0" i="0" dirty="0">
                <a:solidFill>
                  <a:srgbClr val="000000"/>
                </a:solidFill>
                <a:effectLst/>
              </a:rPr>
              <a:t>« III.-Ne peut pas être considérée comme agrivoltaïque une installation qui porte une atteinte substantielle à l'un des services mentionnés aux 1° à 4° du II ou une atteinte limitée à deux de ces services.</a:t>
            </a:r>
            <a:br>
              <a:rPr lang="fr-FR" sz="1600" b="0" i="0" dirty="0">
                <a:solidFill>
                  <a:srgbClr val="000000"/>
                </a:solidFill>
                <a:effectLst/>
              </a:rPr>
            </a:br>
            <a:r>
              <a:rPr lang="fr-FR" sz="1600" b="0" i="0" dirty="0">
                <a:solidFill>
                  <a:srgbClr val="000000"/>
                </a:solidFill>
                <a:effectLst/>
              </a:rPr>
              <a:t>« IV.-Ne peut pas être considérée comme agrivoltaïque une installation qui présente au moins l'une des caractéristiques suivantes :</a:t>
            </a:r>
            <a:br>
              <a:rPr lang="fr-FR" sz="1600" b="0" i="0" dirty="0">
                <a:solidFill>
                  <a:srgbClr val="000000"/>
                </a:solidFill>
                <a:effectLst/>
              </a:rPr>
            </a:br>
            <a:r>
              <a:rPr lang="fr-FR" sz="1600" b="0" i="0" dirty="0">
                <a:solidFill>
                  <a:srgbClr val="000000"/>
                </a:solidFill>
                <a:effectLst/>
              </a:rPr>
              <a:t>« 1° Elle ne permet pas à la production agricole d'être l'activité principale de la parcelle agricole ;</a:t>
            </a:r>
            <a:br>
              <a:rPr lang="fr-FR" sz="1600" b="0" i="0" dirty="0">
                <a:solidFill>
                  <a:srgbClr val="000000"/>
                </a:solidFill>
                <a:effectLst/>
              </a:rPr>
            </a:br>
            <a:r>
              <a:rPr lang="fr-FR" sz="1600" b="0" i="0" dirty="0">
                <a:solidFill>
                  <a:srgbClr val="000000"/>
                </a:solidFill>
                <a:effectLst/>
              </a:rPr>
              <a:t>« 2° Elle n'est pas réversible.</a:t>
            </a:r>
            <a:br>
              <a:rPr lang="fr-FR" sz="1600" b="0" i="0" dirty="0">
                <a:solidFill>
                  <a:srgbClr val="000000"/>
                </a:solidFill>
                <a:effectLst/>
              </a:rPr>
            </a:br>
            <a:r>
              <a:rPr lang="fr-FR" sz="1600" b="0" i="0" dirty="0">
                <a:solidFill>
                  <a:srgbClr val="000000"/>
                </a:solidFill>
                <a:effectLst/>
              </a:rPr>
              <a:t>« V.-Un décret en Conseil d'</a:t>
            </a:r>
            <a:r>
              <a:rPr lang="fr-FR" sz="1600" b="0" i="0" dirty="0" err="1">
                <a:solidFill>
                  <a:srgbClr val="000000"/>
                </a:solidFill>
                <a:effectLst/>
              </a:rPr>
              <a:t>Etat</a:t>
            </a:r>
            <a:r>
              <a:rPr lang="fr-FR" sz="1600" b="0" i="0" dirty="0">
                <a:solidFill>
                  <a:srgbClr val="000000"/>
                </a:solidFill>
                <a:effectLst/>
              </a:rPr>
              <a:t> détermine les modalités d'application du présent article. Il précise les services mentionnés aux 1° à 4° du II ainsi qu'une méthodologie définissant la production agricole significative et le revenu durable en étant issu. Le fait pour la production agricole d'être considérée comme l'activité principale mentionnée au 1° du IV peut s'apprécier au regard du volume de production, du niveau de revenu ou de l'emprise au sol. Il détermine par ailleurs les conditions de déploiement et d'encadrement de l'</a:t>
            </a:r>
            <a:r>
              <a:rPr lang="fr-FR" sz="1600" b="0" i="0" dirty="0" err="1">
                <a:solidFill>
                  <a:srgbClr val="000000"/>
                </a:solidFill>
                <a:effectLst/>
              </a:rPr>
              <a:t>agrivoltaïsme</a:t>
            </a:r>
            <a:r>
              <a:rPr lang="fr-FR" sz="1600" b="0" i="0" dirty="0">
                <a:solidFill>
                  <a:srgbClr val="000000"/>
                </a:solidFill>
                <a:effectLst/>
              </a:rPr>
              <a:t>, en s'appuyant sur le strict respect des règles qui régissent le marché du foncier agricole, notamment le statut du fermage et la mission des sociétés d'aménagement foncier et d'établissement rural, la politique de renouvellement des générations et le maintien du potentiel agronomique actuel et futur des sols concernés. Ce décret prévoit, enfin, les modalités de suivi et de contrôle des installations ainsi que les sanctions en cas de manquement.</a:t>
            </a:r>
          </a:p>
        </p:txBody>
      </p:sp>
      <p:sp>
        <p:nvSpPr>
          <p:cNvPr id="3" name="Espace réservé du numéro de diapositive 5">
            <a:extLst>
              <a:ext uri="{FF2B5EF4-FFF2-40B4-BE49-F238E27FC236}">
                <a16:creationId xmlns:a16="http://schemas.microsoft.com/office/drawing/2014/main" id="{389B56E4-FB13-32FA-2CAC-8CD53AE0104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19</a:t>
            </a:fld>
            <a:endParaRPr lang="fr-FR"/>
          </a:p>
        </p:txBody>
      </p:sp>
    </p:spTree>
    <p:extLst>
      <p:ext uri="{BB962C8B-B14F-4D97-AF65-F5344CB8AC3E}">
        <p14:creationId xmlns:p14="http://schemas.microsoft.com/office/powerpoint/2010/main" val="335390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57128D-DE2E-FD43-B40F-2648F450D1C4}"/>
              </a:ext>
            </a:extLst>
          </p:cNvPr>
          <p:cNvSpPr txBox="1"/>
          <p:nvPr/>
        </p:nvSpPr>
        <p:spPr>
          <a:xfrm>
            <a:off x="241655" y="495909"/>
            <a:ext cx="4411132" cy="1015663"/>
          </a:xfrm>
          <a:prstGeom prst="rect">
            <a:avLst/>
          </a:prstGeom>
          <a:noFill/>
        </p:spPr>
        <p:txBody>
          <a:bodyPr wrap="square" rtlCol="0">
            <a:spAutoFit/>
          </a:bodyPr>
          <a:lstStyle/>
          <a:p>
            <a:r>
              <a:rPr lang="fr-FR" sz="6000" dirty="0">
                <a:ln>
                  <a:noFill/>
                </a:ln>
                <a:solidFill>
                  <a:srgbClr val="001A70"/>
                </a:solidFill>
                <a:latin typeface="Arial" panose="020B0604020202020204" pitchFamily="34" charset="0"/>
                <a:cs typeface="Arial" panose="020B0604020202020204" pitchFamily="34" charset="0"/>
              </a:rPr>
              <a:t>Sommaire</a:t>
            </a:r>
          </a:p>
        </p:txBody>
      </p:sp>
      <p:pic>
        <p:nvPicPr>
          <p:cNvPr id="5" name="Image 4">
            <a:extLst>
              <a:ext uri="{FF2B5EF4-FFF2-40B4-BE49-F238E27FC236}">
                <a16:creationId xmlns:a16="http://schemas.microsoft.com/office/drawing/2014/main" id="{67C7C093-C9A4-474A-9ACC-0AF6931EE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12" y="6046256"/>
            <a:ext cx="1028700" cy="685800"/>
          </a:xfrm>
          <a:prstGeom prst="rect">
            <a:avLst/>
          </a:prstGeom>
        </p:spPr>
      </p:pic>
      <p:sp>
        <p:nvSpPr>
          <p:cNvPr id="7" name="Rectangle 6">
            <a:extLst>
              <a:ext uri="{FF2B5EF4-FFF2-40B4-BE49-F238E27FC236}">
                <a16:creationId xmlns:a16="http://schemas.microsoft.com/office/drawing/2014/main" id="{A9182D4E-761E-5140-B090-7CE5BDE35275}"/>
              </a:ext>
            </a:extLst>
          </p:cNvPr>
          <p:cNvSpPr/>
          <p:nvPr/>
        </p:nvSpPr>
        <p:spPr>
          <a:xfrm>
            <a:off x="8593111" y="2007481"/>
            <a:ext cx="3236400" cy="3240000"/>
          </a:xfrm>
          <a:prstGeom prst="rect">
            <a:avLst/>
          </a:prstGeom>
          <a:solidFill>
            <a:srgbClr val="10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8D742FF-64D7-524B-8A84-411535DB4871}"/>
              </a:ext>
            </a:extLst>
          </p:cNvPr>
          <p:cNvSpPr/>
          <p:nvPr/>
        </p:nvSpPr>
        <p:spPr>
          <a:xfrm>
            <a:off x="4464864" y="2007481"/>
            <a:ext cx="3236400" cy="3240000"/>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AAF1E68-D58A-374F-95FB-BEE5D0F25B6E}"/>
              </a:ext>
            </a:extLst>
          </p:cNvPr>
          <p:cNvSpPr/>
          <p:nvPr/>
        </p:nvSpPr>
        <p:spPr>
          <a:xfrm>
            <a:off x="376959" y="2007481"/>
            <a:ext cx="3236400" cy="3240000"/>
          </a:xfrm>
          <a:prstGeom prst="rect">
            <a:avLst/>
          </a:prstGeom>
          <a:solidFill>
            <a:srgbClr val="001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a:extLst>
              <a:ext uri="{FF2B5EF4-FFF2-40B4-BE49-F238E27FC236}">
                <a16:creationId xmlns:a16="http://schemas.microsoft.com/office/drawing/2014/main" id="{2637814E-E530-8C45-B4D9-835C96959B77}"/>
              </a:ext>
            </a:extLst>
          </p:cNvPr>
          <p:cNvSpPr txBox="1">
            <a:spLocks/>
          </p:cNvSpPr>
          <p:nvPr/>
        </p:nvSpPr>
        <p:spPr>
          <a:xfrm>
            <a:off x="360000" y="2007481"/>
            <a:ext cx="3240000" cy="3240000"/>
          </a:xfrm>
          <a:prstGeom prst="rect">
            <a:avLst/>
          </a:prstGeom>
          <a:noFill/>
          <a:ln>
            <a:noFill/>
          </a:ln>
        </p:spPr>
        <p:txBody>
          <a:bodyPr lIns="360000" tIns="46800" rIns="360000" anchor="ctr">
            <a:normAutofit/>
          </a:bodyPr>
          <a:lstStyle>
            <a:lvl1pPr marL="0" indent="444500" algn="ctr" defTabSz="914400" rtl="0" eaLnBrk="1" latinLnBrk="0" hangingPunct="1">
              <a:lnSpc>
                <a:spcPct val="110000"/>
              </a:lnSpc>
              <a:spcBef>
                <a:spcPts val="1000"/>
              </a:spcBef>
              <a:buClr>
                <a:schemeClr val="bg1"/>
              </a:buClr>
              <a:buSzPct val="200000"/>
              <a:buFont typeface="+mj-lt"/>
              <a:buAutoNum type="arabicPeriod"/>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1. </a:t>
            </a:r>
            <a:r>
              <a:rPr lang="fr-FR" sz="2600" dirty="0">
                <a:solidFill>
                  <a:schemeClr val="bg1"/>
                </a:solidFill>
                <a:latin typeface="Arial" panose="020B0604020202020204" pitchFamily="34" charset="0"/>
                <a:cs typeface="Arial" panose="020B0604020202020204" pitchFamily="34" charset="0"/>
              </a:rPr>
              <a:t>Introduction et éléments de méthode</a:t>
            </a:r>
          </a:p>
        </p:txBody>
      </p:sp>
      <p:sp>
        <p:nvSpPr>
          <p:cNvPr id="11" name="Espace réservé du texte 2">
            <a:extLst>
              <a:ext uri="{FF2B5EF4-FFF2-40B4-BE49-F238E27FC236}">
                <a16:creationId xmlns:a16="http://schemas.microsoft.com/office/drawing/2014/main" id="{B6BBBE1E-C7A1-C84D-B3C8-FCAC343E7E8D}"/>
              </a:ext>
            </a:extLst>
          </p:cNvPr>
          <p:cNvSpPr txBox="1">
            <a:spLocks/>
          </p:cNvSpPr>
          <p:nvPr/>
        </p:nvSpPr>
        <p:spPr>
          <a:xfrm>
            <a:off x="4467520" y="2007481"/>
            <a:ext cx="3240000" cy="3240000"/>
          </a:xfrm>
          <a:prstGeom prst="rect">
            <a:avLst/>
          </a:prstGeom>
          <a:noFill/>
          <a:ln>
            <a:noFill/>
          </a:ln>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2"/>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2. </a:t>
            </a:r>
            <a:r>
              <a:rPr lang="fr-FR" dirty="0">
                <a:solidFill>
                  <a:schemeClr val="bg1"/>
                </a:solidFill>
                <a:latin typeface="Arial" panose="020B0604020202020204" pitchFamily="34" charset="0"/>
                <a:cs typeface="Arial" panose="020B0604020202020204" pitchFamily="34" charset="0"/>
              </a:rPr>
              <a:t>Historique de l’agri-PV</a:t>
            </a:r>
          </a:p>
        </p:txBody>
      </p:sp>
      <p:sp>
        <p:nvSpPr>
          <p:cNvPr id="12" name="Espace réservé du texte 2">
            <a:extLst>
              <a:ext uri="{FF2B5EF4-FFF2-40B4-BE49-F238E27FC236}">
                <a16:creationId xmlns:a16="http://schemas.microsoft.com/office/drawing/2014/main" id="{24B8E99D-6CDA-A340-9A8F-6A21A278B7DA}"/>
              </a:ext>
            </a:extLst>
          </p:cNvPr>
          <p:cNvSpPr txBox="1">
            <a:spLocks/>
          </p:cNvSpPr>
          <p:nvPr/>
        </p:nvSpPr>
        <p:spPr>
          <a:xfrm>
            <a:off x="8575041" y="2007481"/>
            <a:ext cx="3240000" cy="3240000"/>
          </a:xfrm>
          <a:prstGeom prst="rect">
            <a:avLst/>
          </a:prstGeom>
          <a:noFill/>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3"/>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3. </a:t>
            </a:r>
            <a:r>
              <a:rPr lang="fr-FR" dirty="0">
                <a:solidFill>
                  <a:schemeClr val="bg1"/>
                </a:solidFill>
                <a:latin typeface="Arial" panose="020B0604020202020204" pitchFamily="34" charset="0"/>
                <a:cs typeface="Arial" panose="020B0604020202020204" pitchFamily="34" charset="0"/>
              </a:rPr>
              <a:t>Les thèmes de la controverse</a:t>
            </a:r>
          </a:p>
        </p:txBody>
      </p:sp>
    </p:spTree>
    <p:extLst>
      <p:ext uri="{BB962C8B-B14F-4D97-AF65-F5344CB8AC3E}">
        <p14:creationId xmlns:p14="http://schemas.microsoft.com/office/powerpoint/2010/main" val="215724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2A271FA-8BE5-BFAE-2513-476E43000B0A}"/>
              </a:ext>
            </a:extLst>
          </p:cNvPr>
          <p:cNvSpPr txBox="1"/>
          <p:nvPr/>
        </p:nvSpPr>
        <p:spPr>
          <a:xfrm>
            <a:off x="818387" y="194016"/>
            <a:ext cx="11126869" cy="3647152"/>
          </a:xfrm>
          <a:prstGeom prst="rect">
            <a:avLst/>
          </a:prstGeom>
          <a:noFill/>
        </p:spPr>
        <p:txBody>
          <a:bodyPr wrap="square">
            <a:spAutoFit/>
          </a:bodyPr>
          <a:lstStyle/>
          <a:p>
            <a:pPr algn="l"/>
            <a:r>
              <a:rPr lang="fr-FR" b="1" kern="100" dirty="0">
                <a:solidFill>
                  <a:srgbClr val="000000"/>
                </a:solidFill>
                <a:ea typeface="Times New Roman" panose="02020603050405020304" pitchFamily="18" charset="0"/>
                <a:cs typeface="Times New Roman" panose="02020603050405020304" pitchFamily="18" charset="0"/>
              </a:rPr>
              <a:t>Décret n° 2023-1408 du 29 décembre 2023 </a:t>
            </a:r>
            <a:r>
              <a:rPr lang="fr-FR" b="0" i="0" dirty="0">
                <a:solidFill>
                  <a:srgbClr val="000000"/>
                </a:solidFill>
                <a:effectLst/>
              </a:rPr>
              <a:t>définissant les modalités de prise en compte des installations de production d'énergie photovoltaïque au sol dans le calcul de la consommation d'espace</a:t>
            </a:r>
          </a:p>
          <a:p>
            <a:pPr algn="l"/>
            <a:endParaRPr lang="fr-FR" sz="1800" b="0" i="0" u="none" strike="noStrike" baseline="0" dirty="0">
              <a:solidFill>
                <a:srgbClr val="0000FF"/>
              </a:solidFill>
              <a:cs typeface="Arial" panose="020B0604020202020204"/>
            </a:endParaRPr>
          </a:p>
          <a:p>
            <a:pPr algn="just">
              <a:spcBef>
                <a:spcPts val="600"/>
              </a:spcBef>
            </a:pPr>
            <a:r>
              <a:rPr lang="fr-FR" sz="1800" kern="100" dirty="0">
                <a:solidFill>
                  <a:srgbClr val="000000"/>
                </a:solidFill>
                <a:effectLst/>
                <a:ea typeface="Times New Roman" panose="02020603050405020304" pitchFamily="18" charset="0"/>
                <a:cs typeface="Times New Roman" panose="02020603050405020304" pitchFamily="18" charset="0"/>
              </a:rPr>
              <a:t>Ce texte précise les conditions pour assurer que ces installations n’affectent pas de manière durable les fonctions écologiques du sol ou son potentiel agronomique, à savoir :</a:t>
            </a:r>
            <a:endParaRPr lang="fr-FR" sz="1800" kern="100" dirty="0">
              <a:effectLst/>
              <a:ea typeface="Aptos" panose="020B0004020202020204" pitchFamily="34" charset="0"/>
              <a:cs typeface="Times New Roman" panose="02020603050405020304" pitchFamily="18" charset="0"/>
            </a:endParaRPr>
          </a:p>
          <a:p>
            <a:pPr marL="342900" lvl="0" indent="-342900" algn="just">
              <a:spcBef>
                <a:spcPts val="600"/>
              </a:spcBef>
              <a:buFont typeface="Aptos" panose="020B0004020202020204" pitchFamily="34" charset="0"/>
              <a:buChar char="-"/>
            </a:pPr>
            <a:r>
              <a:rPr lang="fr-FR" sz="1800" kern="100" dirty="0">
                <a:solidFill>
                  <a:srgbClr val="000000"/>
                </a:solidFill>
                <a:effectLst/>
                <a:ea typeface="Times New Roman" panose="02020603050405020304" pitchFamily="18" charset="0"/>
                <a:cs typeface="Times New Roman" panose="02020603050405020304" pitchFamily="18" charset="0"/>
              </a:rPr>
              <a:t>La réversibilité : Les installations doivent être conçues de manière à pouvoir être retirées sans endommager de manière permanente l’environnement ou le potentiel agricole des terrains sur lesquels elles sont installées. Cela permet de retourner ces terrains à leur état original ou à une utilisation agricole après le démantèlement</a:t>
            </a:r>
            <a:r>
              <a:rPr lang="fr-FR" sz="1800" kern="100" baseline="-25000" dirty="0">
                <a:solidFill>
                  <a:srgbClr val="000000"/>
                </a:solidFill>
                <a:effectLst/>
                <a:ea typeface="Times New Roman" panose="02020603050405020304" pitchFamily="18" charset="0"/>
                <a:cs typeface="Times New Roman" panose="02020603050405020304" pitchFamily="18" charset="0"/>
              </a:rPr>
              <a:t> </a:t>
            </a:r>
            <a:r>
              <a:rPr lang="fr-FR" sz="1800" kern="100" dirty="0">
                <a:solidFill>
                  <a:srgbClr val="000000"/>
                </a:solidFill>
                <a:effectLst/>
                <a:ea typeface="Times New Roman" panose="02020603050405020304" pitchFamily="18" charset="0"/>
                <a:cs typeface="Times New Roman" panose="02020603050405020304" pitchFamily="18" charset="0"/>
              </a:rPr>
              <a:t>des installations.</a:t>
            </a:r>
            <a:endParaRPr lang="fr-FR" sz="1800" kern="100" dirty="0">
              <a:effectLst/>
              <a:ea typeface="Times New Roman" panose="02020603050405020304" pitchFamily="18" charset="0"/>
              <a:cs typeface="Times New Roman" panose="02020603050405020304" pitchFamily="18" charset="0"/>
            </a:endParaRPr>
          </a:p>
          <a:p>
            <a:pPr marL="342900" lvl="0" indent="-342900" algn="just">
              <a:spcBef>
                <a:spcPts val="600"/>
              </a:spcBef>
              <a:buFont typeface="Aptos" panose="020B0004020202020204" pitchFamily="34" charset="0"/>
              <a:buChar char="-"/>
            </a:pPr>
            <a:r>
              <a:rPr lang="fr-FR" sz="1800" kern="100" dirty="0">
                <a:solidFill>
                  <a:srgbClr val="000000"/>
                </a:solidFill>
                <a:effectLst/>
                <a:ea typeface="Times New Roman" panose="02020603050405020304" pitchFamily="18" charset="0"/>
                <a:cs typeface="Times New Roman" panose="02020603050405020304" pitchFamily="18" charset="0"/>
              </a:rPr>
              <a:t>Le maintien des droits agricoles ou pastoraux : L’installation de panneaux solaire ne doit pas venir supprimer ou limiter les activités agricoles ou pastorales existantes.</a:t>
            </a:r>
            <a:endParaRPr lang="fr-FR" sz="1800" kern="100" dirty="0">
              <a:effectLst/>
              <a:ea typeface="Times New Roman" panose="02020603050405020304" pitchFamily="18" charset="0"/>
              <a:cs typeface="Times New Roman" panose="02020603050405020304" pitchFamily="18" charset="0"/>
            </a:endParaRPr>
          </a:p>
          <a:p>
            <a:endParaRPr lang="fr-FR" dirty="0"/>
          </a:p>
        </p:txBody>
      </p:sp>
      <p:sp>
        <p:nvSpPr>
          <p:cNvPr id="3" name="ZoneTexte 2">
            <a:extLst>
              <a:ext uri="{FF2B5EF4-FFF2-40B4-BE49-F238E27FC236}">
                <a16:creationId xmlns:a16="http://schemas.microsoft.com/office/drawing/2014/main" id="{FFB739CE-8F90-F012-0A57-72374CE535D1}"/>
              </a:ext>
            </a:extLst>
          </p:cNvPr>
          <p:cNvSpPr txBox="1"/>
          <p:nvPr/>
        </p:nvSpPr>
        <p:spPr>
          <a:xfrm>
            <a:off x="923101" y="3841168"/>
            <a:ext cx="10345798" cy="2539157"/>
          </a:xfrm>
          <a:prstGeom prst="rect">
            <a:avLst/>
          </a:prstGeom>
          <a:noFill/>
        </p:spPr>
        <p:txBody>
          <a:bodyPr wrap="square">
            <a:spAutoFit/>
          </a:bodyPr>
          <a:lstStyle/>
          <a:p>
            <a:pPr algn="just">
              <a:spcBef>
                <a:spcPts val="600"/>
              </a:spcBef>
            </a:pPr>
            <a:r>
              <a:rPr lang="fr-FR" b="1" kern="100" dirty="0">
                <a:solidFill>
                  <a:srgbClr val="000000"/>
                </a:solidFill>
                <a:ea typeface="Times New Roman" panose="02020603050405020304" pitchFamily="18" charset="0"/>
                <a:cs typeface="Times New Roman" panose="02020603050405020304" pitchFamily="18" charset="0"/>
              </a:rPr>
              <a:t>Décret n°</a:t>
            </a:r>
            <a:r>
              <a:rPr lang="fr-FR" sz="1800" b="1" kern="100" dirty="0">
                <a:solidFill>
                  <a:srgbClr val="000000"/>
                </a:solidFill>
                <a:effectLst/>
                <a:ea typeface="Times New Roman" panose="02020603050405020304" pitchFamily="18" charset="0"/>
                <a:cs typeface="Times New Roman" panose="02020603050405020304" pitchFamily="18" charset="0"/>
              </a:rPr>
              <a:t>2024-318, publié le 9 avril 2024 </a:t>
            </a:r>
            <a:r>
              <a:rPr lang="fr-FR" sz="1800" b="0" i="0" u="none" strike="noStrike" baseline="0" dirty="0">
                <a:solidFill>
                  <a:srgbClr val="000000"/>
                </a:solidFill>
              </a:rPr>
              <a:t>relatif au développement de l’</a:t>
            </a:r>
            <a:r>
              <a:rPr lang="fr-FR" sz="1800" b="0" i="0" u="none" strike="noStrike" baseline="0" dirty="0" err="1">
                <a:solidFill>
                  <a:srgbClr val="000000"/>
                </a:solidFill>
              </a:rPr>
              <a:t>agrivoltaïsme</a:t>
            </a:r>
            <a:r>
              <a:rPr lang="fr-FR" sz="1800" b="0" i="0" u="none" strike="noStrike" baseline="0" dirty="0">
                <a:solidFill>
                  <a:srgbClr val="000000"/>
                </a:solidFill>
              </a:rPr>
              <a:t> et aux conditions d’implantation des installations photovoltaïques sur des terrains agricoles, naturels ou forestiers </a:t>
            </a:r>
            <a:endParaRPr lang="fr-FR" sz="1800" b="1" kern="100" dirty="0">
              <a:solidFill>
                <a:srgbClr val="000000"/>
              </a:solidFill>
              <a:effectLst/>
              <a:ea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r>
              <a:rPr lang="fr-FR" kern="100" dirty="0">
                <a:solidFill>
                  <a:srgbClr val="000000"/>
                </a:solidFill>
                <a:ea typeface="Times New Roman" panose="02020603050405020304" pitchFamily="18" charset="0"/>
                <a:cs typeface="Times New Roman" panose="02020603050405020304" pitchFamily="18" charset="0"/>
              </a:rPr>
              <a:t>L</a:t>
            </a:r>
            <a:r>
              <a:rPr lang="fr-FR" sz="1800" kern="100" dirty="0">
                <a:solidFill>
                  <a:srgbClr val="000000"/>
                </a:solidFill>
                <a:effectLst/>
                <a:ea typeface="Times New Roman" panose="02020603050405020304" pitchFamily="18" charset="0"/>
                <a:cs typeface="Times New Roman" panose="02020603050405020304" pitchFamily="18" charset="0"/>
              </a:rPr>
              <a:t>a production agricole sur le site avec panneaux solaires doit être au moins 90 % de celle d’une zone témoin sans panneaux solaires, ou d’une référence équivalente. Cette zone témoin doit couvrir au moins 5 % de la surface de l’installation agrivoltaïque et être proche de celle-ci.</a:t>
            </a:r>
          </a:p>
          <a:p>
            <a:pPr marL="285750" indent="-285750" algn="just">
              <a:spcBef>
                <a:spcPts val="600"/>
              </a:spcBef>
              <a:buFont typeface="Arial" panose="020B0604020202020204" pitchFamily="34" charset="0"/>
              <a:buChar char="•"/>
            </a:pPr>
            <a:r>
              <a:rPr lang="fr-FR" kern="100" dirty="0">
                <a:solidFill>
                  <a:srgbClr val="000000"/>
                </a:solidFill>
                <a:ea typeface="Times New Roman" panose="02020603050405020304" pitchFamily="18" charset="0"/>
                <a:cs typeface="Times New Roman" panose="02020603050405020304" pitchFamily="18" charset="0"/>
              </a:rPr>
              <a:t>Couverture solaire limitée à 40% du terrain. </a:t>
            </a:r>
          </a:p>
          <a:p>
            <a:pPr marL="285750" indent="-285750" algn="just">
              <a:spcBef>
                <a:spcPts val="600"/>
              </a:spcBef>
              <a:buFont typeface="Arial" panose="020B0604020202020204" pitchFamily="34" charset="0"/>
              <a:buChar char="•"/>
            </a:pPr>
            <a:r>
              <a:rPr lang="fr-FR" sz="1800" b="0" i="0" u="none" strike="noStrike" baseline="0" dirty="0">
                <a:solidFill>
                  <a:srgbClr val="000000"/>
                </a:solidFill>
              </a:rPr>
              <a:t>Le revenu issu de la production agricole après l’implantation de l’installation agrivoltaïque n’est pas inférieur à celui d’avant. </a:t>
            </a:r>
            <a:endParaRPr lang="fr-FR" kern="100" dirty="0">
              <a:solidFill>
                <a:srgbClr val="000000"/>
              </a:solidFill>
              <a:ea typeface="Times New Roman" panose="02020603050405020304" pitchFamily="18" charset="0"/>
              <a:cs typeface="Times New Roman" panose="02020603050405020304" pitchFamily="18" charset="0"/>
            </a:endParaRPr>
          </a:p>
        </p:txBody>
      </p:sp>
      <p:sp>
        <p:nvSpPr>
          <p:cNvPr id="2" name="Espace réservé du numéro de diapositive 5">
            <a:extLst>
              <a:ext uri="{FF2B5EF4-FFF2-40B4-BE49-F238E27FC236}">
                <a16:creationId xmlns:a16="http://schemas.microsoft.com/office/drawing/2014/main" id="{F10E690E-38DB-8DE8-FFA6-3AB079775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20</a:t>
            </a:fld>
            <a:endParaRPr lang="fr-FR"/>
          </a:p>
        </p:txBody>
      </p:sp>
    </p:spTree>
    <p:extLst>
      <p:ext uri="{BB962C8B-B14F-4D97-AF65-F5344CB8AC3E}">
        <p14:creationId xmlns:p14="http://schemas.microsoft.com/office/powerpoint/2010/main" val="315922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2E83BA-517A-A6D5-1C24-A89826066E0A}"/>
              </a:ext>
            </a:extLst>
          </p:cNvPr>
          <p:cNvSpPr txBox="1">
            <a:spLocks/>
          </p:cNvSpPr>
          <p:nvPr/>
        </p:nvSpPr>
        <p:spPr>
          <a:xfrm>
            <a:off x="-1603406" y="-177084"/>
            <a:ext cx="9230995"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Thèmes de la controverse</a:t>
            </a:r>
          </a:p>
        </p:txBody>
      </p:sp>
      <p:grpSp>
        <p:nvGrpSpPr>
          <p:cNvPr id="21" name="Groupe 20">
            <a:extLst>
              <a:ext uri="{FF2B5EF4-FFF2-40B4-BE49-F238E27FC236}">
                <a16:creationId xmlns:a16="http://schemas.microsoft.com/office/drawing/2014/main" id="{8BBE3064-6E82-9BC1-360B-258BD971C0D1}"/>
              </a:ext>
            </a:extLst>
          </p:cNvPr>
          <p:cNvGrpSpPr/>
          <p:nvPr/>
        </p:nvGrpSpPr>
        <p:grpSpPr>
          <a:xfrm>
            <a:off x="2400072" y="1080770"/>
            <a:ext cx="6123150" cy="5247146"/>
            <a:chOff x="2400072" y="1080770"/>
            <a:chExt cx="6123150" cy="5247146"/>
          </a:xfrm>
        </p:grpSpPr>
        <p:sp>
          <p:nvSpPr>
            <p:cNvPr id="2" name="Ellipse 1">
              <a:extLst>
                <a:ext uri="{FF2B5EF4-FFF2-40B4-BE49-F238E27FC236}">
                  <a16:creationId xmlns:a16="http://schemas.microsoft.com/office/drawing/2014/main" id="{51D14917-1166-C43B-8C65-0DE6F5B67826}"/>
                </a:ext>
              </a:extLst>
            </p:cNvPr>
            <p:cNvSpPr/>
            <p:nvPr/>
          </p:nvSpPr>
          <p:spPr>
            <a:xfrm>
              <a:off x="2400072" y="1779767"/>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e 2">
              <a:extLst>
                <a:ext uri="{FF2B5EF4-FFF2-40B4-BE49-F238E27FC236}">
                  <a16:creationId xmlns:a16="http://schemas.microsoft.com/office/drawing/2014/main" id="{190EAB75-77A5-7621-2FBB-040F43FBECB9}"/>
                </a:ext>
              </a:extLst>
            </p:cNvPr>
            <p:cNvSpPr/>
            <p:nvPr/>
          </p:nvSpPr>
          <p:spPr>
            <a:xfrm>
              <a:off x="3710048" y="2962149"/>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0B10E96F-9D99-6DFF-26DC-171AE69A3978}"/>
                </a:ext>
              </a:extLst>
            </p:cNvPr>
            <p:cNvSpPr/>
            <p:nvPr/>
          </p:nvSpPr>
          <p:spPr>
            <a:xfrm>
              <a:off x="5124203" y="20423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F762CED9-AC64-1691-4AC1-636CDAD17D11}"/>
                </a:ext>
              </a:extLst>
            </p:cNvPr>
            <p:cNvSpPr txBox="1"/>
            <p:nvPr/>
          </p:nvSpPr>
          <p:spPr>
            <a:xfrm>
              <a:off x="5049387" y="1555057"/>
              <a:ext cx="1662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Économie</a:t>
              </a:r>
            </a:p>
          </p:txBody>
        </p:sp>
        <p:sp>
          <p:nvSpPr>
            <p:cNvPr id="15" name="ZoneTexte 14">
              <a:extLst>
                <a:ext uri="{FF2B5EF4-FFF2-40B4-BE49-F238E27FC236}">
                  <a16:creationId xmlns:a16="http://schemas.microsoft.com/office/drawing/2014/main" id="{8959AF18-E88C-8E52-C1CD-B8295F213290}"/>
                </a:ext>
              </a:extLst>
            </p:cNvPr>
            <p:cNvSpPr txBox="1"/>
            <p:nvPr/>
          </p:nvSpPr>
          <p:spPr>
            <a:xfrm>
              <a:off x="4752296" y="5127587"/>
              <a:ext cx="1611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Riverains, territoire, paysage</a:t>
              </a:r>
            </a:p>
          </p:txBody>
        </p:sp>
        <p:sp>
          <p:nvSpPr>
            <p:cNvPr id="16" name="Ellipse 15">
              <a:extLst>
                <a:ext uri="{FF2B5EF4-FFF2-40B4-BE49-F238E27FC236}">
                  <a16:creationId xmlns:a16="http://schemas.microsoft.com/office/drawing/2014/main" id="{6C36E887-C877-E652-6B94-EFE64A7A8ED8}"/>
                </a:ext>
              </a:extLst>
            </p:cNvPr>
            <p:cNvSpPr/>
            <p:nvPr/>
          </p:nvSpPr>
          <p:spPr>
            <a:xfrm>
              <a:off x="3932713" y="10807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F8C30D12-6E1E-D03C-C273-4E12FD10A98A}"/>
                </a:ext>
              </a:extLst>
            </p:cNvPr>
            <p:cNvSpPr txBox="1"/>
            <p:nvPr/>
          </p:nvSpPr>
          <p:spPr>
            <a:xfrm>
              <a:off x="2465488" y="3258403"/>
              <a:ext cx="19701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Environnement</a:t>
              </a:r>
            </a:p>
          </p:txBody>
        </p:sp>
        <p:sp>
          <p:nvSpPr>
            <p:cNvPr id="18" name="ZoneTexte 17">
              <a:extLst>
                <a:ext uri="{FF2B5EF4-FFF2-40B4-BE49-F238E27FC236}">
                  <a16:creationId xmlns:a16="http://schemas.microsoft.com/office/drawing/2014/main" id="{82AFDDE7-58AC-7B6E-B6B3-2DD83012CA21}"/>
                </a:ext>
              </a:extLst>
            </p:cNvPr>
            <p:cNvSpPr txBox="1"/>
            <p:nvPr/>
          </p:nvSpPr>
          <p:spPr>
            <a:xfrm>
              <a:off x="7018584" y="3311510"/>
              <a:ext cx="15046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latin typeface="Arial" panose="020B0604020202020204"/>
                </a:rPr>
                <a:t>Groupe social des agriculteurs et pratiques</a:t>
              </a: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9" name="ZoneTexte 18">
            <a:extLst>
              <a:ext uri="{FF2B5EF4-FFF2-40B4-BE49-F238E27FC236}">
                <a16:creationId xmlns:a16="http://schemas.microsoft.com/office/drawing/2014/main" id="{44108C44-F632-EC82-E29B-99D1E1B0D507}"/>
              </a:ext>
            </a:extLst>
          </p:cNvPr>
          <p:cNvSpPr txBox="1"/>
          <p:nvPr/>
        </p:nvSpPr>
        <p:spPr>
          <a:xfrm>
            <a:off x="7044965" y="743110"/>
            <a:ext cx="5041417" cy="1477328"/>
          </a:xfrm>
          <a:prstGeom prst="rect">
            <a:avLst/>
          </a:prstGeom>
          <a:noFill/>
        </p:spPr>
        <p:txBody>
          <a:bodyPr wrap="square">
            <a:spAutoFit/>
          </a:bodyPr>
          <a:lstStyle/>
          <a:p>
            <a:r>
              <a:rPr lang="fr-FR" dirty="0"/>
              <a:t>Enjeu de la déprise agricole mais aussi de la valeur accordée par la société à l’agriculture et aux agriculteurs alors que les revenus permis par la production électrique PV sont sans commune mesure avec ceux issus de l’exploitation agricole  </a:t>
            </a:r>
          </a:p>
        </p:txBody>
      </p:sp>
      <p:sp>
        <p:nvSpPr>
          <p:cNvPr id="30" name="Espace réservé du numéro de diapositive 5">
            <a:extLst>
              <a:ext uri="{FF2B5EF4-FFF2-40B4-BE49-F238E27FC236}">
                <a16:creationId xmlns:a16="http://schemas.microsoft.com/office/drawing/2014/main" id="{410CB698-B5FE-2F7C-030F-B703E02506C6}"/>
              </a:ext>
            </a:extLst>
          </p:cNvPr>
          <p:cNvSpPr txBox="1">
            <a:spLocks/>
          </p:cNvSpPr>
          <p:nvPr/>
        </p:nvSpPr>
        <p:spPr>
          <a:xfrm>
            <a:off x="9156700"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21</a:t>
            </a:fld>
            <a:endParaRPr lang="fr-FR"/>
          </a:p>
        </p:txBody>
      </p:sp>
    </p:spTree>
    <p:extLst>
      <p:ext uri="{BB962C8B-B14F-4D97-AF65-F5344CB8AC3E}">
        <p14:creationId xmlns:p14="http://schemas.microsoft.com/office/powerpoint/2010/main" val="364326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2E83BA-517A-A6D5-1C24-A89826066E0A}"/>
              </a:ext>
            </a:extLst>
          </p:cNvPr>
          <p:cNvSpPr txBox="1">
            <a:spLocks/>
          </p:cNvSpPr>
          <p:nvPr/>
        </p:nvSpPr>
        <p:spPr>
          <a:xfrm>
            <a:off x="-1603406" y="-177084"/>
            <a:ext cx="9230995"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Thèmes de la controverse</a:t>
            </a:r>
          </a:p>
        </p:txBody>
      </p:sp>
      <p:grpSp>
        <p:nvGrpSpPr>
          <p:cNvPr id="21" name="Groupe 20">
            <a:extLst>
              <a:ext uri="{FF2B5EF4-FFF2-40B4-BE49-F238E27FC236}">
                <a16:creationId xmlns:a16="http://schemas.microsoft.com/office/drawing/2014/main" id="{8BBE3064-6E82-9BC1-360B-258BD971C0D1}"/>
              </a:ext>
            </a:extLst>
          </p:cNvPr>
          <p:cNvGrpSpPr/>
          <p:nvPr/>
        </p:nvGrpSpPr>
        <p:grpSpPr>
          <a:xfrm>
            <a:off x="2400072" y="1080770"/>
            <a:ext cx="6123150" cy="5247146"/>
            <a:chOff x="2400072" y="1080770"/>
            <a:chExt cx="6123150" cy="5247146"/>
          </a:xfrm>
        </p:grpSpPr>
        <p:sp>
          <p:nvSpPr>
            <p:cNvPr id="2" name="Ellipse 1">
              <a:extLst>
                <a:ext uri="{FF2B5EF4-FFF2-40B4-BE49-F238E27FC236}">
                  <a16:creationId xmlns:a16="http://schemas.microsoft.com/office/drawing/2014/main" id="{51D14917-1166-C43B-8C65-0DE6F5B67826}"/>
                </a:ext>
              </a:extLst>
            </p:cNvPr>
            <p:cNvSpPr/>
            <p:nvPr/>
          </p:nvSpPr>
          <p:spPr>
            <a:xfrm>
              <a:off x="2400072" y="1779767"/>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e 2">
              <a:extLst>
                <a:ext uri="{FF2B5EF4-FFF2-40B4-BE49-F238E27FC236}">
                  <a16:creationId xmlns:a16="http://schemas.microsoft.com/office/drawing/2014/main" id="{190EAB75-77A5-7621-2FBB-040F43FBECB9}"/>
                </a:ext>
              </a:extLst>
            </p:cNvPr>
            <p:cNvSpPr/>
            <p:nvPr/>
          </p:nvSpPr>
          <p:spPr>
            <a:xfrm>
              <a:off x="3710048" y="2962149"/>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0B10E96F-9D99-6DFF-26DC-171AE69A3978}"/>
                </a:ext>
              </a:extLst>
            </p:cNvPr>
            <p:cNvSpPr/>
            <p:nvPr/>
          </p:nvSpPr>
          <p:spPr>
            <a:xfrm>
              <a:off x="5124203" y="20423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F762CED9-AC64-1691-4AC1-636CDAD17D11}"/>
                </a:ext>
              </a:extLst>
            </p:cNvPr>
            <p:cNvSpPr txBox="1"/>
            <p:nvPr/>
          </p:nvSpPr>
          <p:spPr>
            <a:xfrm>
              <a:off x="5049387" y="1555057"/>
              <a:ext cx="1662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Économie</a:t>
              </a:r>
            </a:p>
          </p:txBody>
        </p:sp>
        <p:sp>
          <p:nvSpPr>
            <p:cNvPr id="15" name="ZoneTexte 14">
              <a:extLst>
                <a:ext uri="{FF2B5EF4-FFF2-40B4-BE49-F238E27FC236}">
                  <a16:creationId xmlns:a16="http://schemas.microsoft.com/office/drawing/2014/main" id="{8959AF18-E88C-8E52-C1CD-B8295F213290}"/>
                </a:ext>
              </a:extLst>
            </p:cNvPr>
            <p:cNvSpPr txBox="1"/>
            <p:nvPr/>
          </p:nvSpPr>
          <p:spPr>
            <a:xfrm>
              <a:off x="4752296" y="5127587"/>
              <a:ext cx="1611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Riverains, territoire, paysage</a:t>
              </a:r>
            </a:p>
          </p:txBody>
        </p:sp>
        <p:sp>
          <p:nvSpPr>
            <p:cNvPr id="16" name="Ellipse 15">
              <a:extLst>
                <a:ext uri="{FF2B5EF4-FFF2-40B4-BE49-F238E27FC236}">
                  <a16:creationId xmlns:a16="http://schemas.microsoft.com/office/drawing/2014/main" id="{6C36E887-C877-E652-6B94-EFE64A7A8ED8}"/>
                </a:ext>
              </a:extLst>
            </p:cNvPr>
            <p:cNvSpPr/>
            <p:nvPr/>
          </p:nvSpPr>
          <p:spPr>
            <a:xfrm>
              <a:off x="3932713" y="10807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F8C30D12-6E1E-D03C-C273-4E12FD10A98A}"/>
                </a:ext>
              </a:extLst>
            </p:cNvPr>
            <p:cNvSpPr txBox="1"/>
            <p:nvPr/>
          </p:nvSpPr>
          <p:spPr>
            <a:xfrm>
              <a:off x="2465488" y="3258403"/>
              <a:ext cx="19701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Environnement</a:t>
              </a:r>
            </a:p>
          </p:txBody>
        </p:sp>
        <p:sp>
          <p:nvSpPr>
            <p:cNvPr id="18" name="ZoneTexte 17">
              <a:extLst>
                <a:ext uri="{FF2B5EF4-FFF2-40B4-BE49-F238E27FC236}">
                  <a16:creationId xmlns:a16="http://schemas.microsoft.com/office/drawing/2014/main" id="{82AFDDE7-58AC-7B6E-B6B3-2DD83012CA21}"/>
                </a:ext>
              </a:extLst>
            </p:cNvPr>
            <p:cNvSpPr txBox="1"/>
            <p:nvPr/>
          </p:nvSpPr>
          <p:spPr>
            <a:xfrm>
              <a:off x="7018584" y="3311510"/>
              <a:ext cx="15046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latin typeface="Arial" panose="020B0604020202020204"/>
                </a:rPr>
                <a:t>Groupe social des agriculteurs et pratiques</a:t>
              </a: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9" name="ZoneTexte 18">
            <a:extLst>
              <a:ext uri="{FF2B5EF4-FFF2-40B4-BE49-F238E27FC236}">
                <a16:creationId xmlns:a16="http://schemas.microsoft.com/office/drawing/2014/main" id="{44108C44-F632-EC82-E29B-99D1E1B0D507}"/>
              </a:ext>
            </a:extLst>
          </p:cNvPr>
          <p:cNvSpPr txBox="1"/>
          <p:nvPr/>
        </p:nvSpPr>
        <p:spPr>
          <a:xfrm>
            <a:off x="7044965" y="743110"/>
            <a:ext cx="5041417" cy="1477328"/>
          </a:xfrm>
          <a:prstGeom prst="rect">
            <a:avLst/>
          </a:prstGeom>
          <a:noFill/>
        </p:spPr>
        <p:txBody>
          <a:bodyPr wrap="square">
            <a:spAutoFit/>
          </a:bodyPr>
          <a:lstStyle/>
          <a:p>
            <a:r>
              <a:rPr lang="fr-FR" dirty="0"/>
              <a:t>Enjeu de la déprise agricole mais aussi de la valeur accordée par la société à l’agriculture et aux agriculteurs alors que les revenus permis par la production électrique PV sont sans commune mesure avec ceux issus de l’exploitation agricole  </a:t>
            </a:r>
          </a:p>
        </p:txBody>
      </p:sp>
      <p:sp>
        <p:nvSpPr>
          <p:cNvPr id="28" name="ZoneTexte 27">
            <a:extLst>
              <a:ext uri="{FF2B5EF4-FFF2-40B4-BE49-F238E27FC236}">
                <a16:creationId xmlns:a16="http://schemas.microsoft.com/office/drawing/2014/main" id="{271477ED-B311-55EE-6F1C-F8BEECB7915D}"/>
              </a:ext>
            </a:extLst>
          </p:cNvPr>
          <p:cNvSpPr txBox="1"/>
          <p:nvPr/>
        </p:nvSpPr>
        <p:spPr>
          <a:xfrm>
            <a:off x="8523222" y="2279523"/>
            <a:ext cx="3646902" cy="646331"/>
          </a:xfrm>
          <a:prstGeom prst="rect">
            <a:avLst/>
          </a:prstGeom>
          <a:noFill/>
        </p:spPr>
        <p:txBody>
          <a:bodyPr wrap="square">
            <a:spAutoFit/>
          </a:bodyPr>
          <a:lstStyle/>
          <a:p>
            <a:r>
              <a:rPr lang="fr-FR" dirty="0"/>
              <a:t>Enjeu de la technologisation des pratiques agricoles</a:t>
            </a:r>
          </a:p>
        </p:txBody>
      </p:sp>
      <p:sp>
        <p:nvSpPr>
          <p:cNvPr id="29" name="ZoneTexte 28">
            <a:extLst>
              <a:ext uri="{FF2B5EF4-FFF2-40B4-BE49-F238E27FC236}">
                <a16:creationId xmlns:a16="http://schemas.microsoft.com/office/drawing/2014/main" id="{BF3BB9B8-5210-A30A-21E6-7D6977AFC1F1}"/>
              </a:ext>
            </a:extLst>
          </p:cNvPr>
          <p:cNvSpPr txBox="1"/>
          <p:nvPr/>
        </p:nvSpPr>
        <p:spPr>
          <a:xfrm>
            <a:off x="8545098" y="3104514"/>
            <a:ext cx="3646902" cy="646331"/>
          </a:xfrm>
          <a:prstGeom prst="rect">
            <a:avLst/>
          </a:prstGeom>
          <a:noFill/>
        </p:spPr>
        <p:txBody>
          <a:bodyPr wrap="square">
            <a:spAutoFit/>
          </a:bodyPr>
          <a:lstStyle/>
          <a:p>
            <a:r>
              <a:rPr lang="fr-FR" dirty="0"/>
              <a:t>Impacts des panneaux sur la production</a:t>
            </a:r>
          </a:p>
        </p:txBody>
      </p:sp>
      <p:sp>
        <p:nvSpPr>
          <p:cNvPr id="30" name="Espace réservé du numéro de diapositive 5">
            <a:extLst>
              <a:ext uri="{FF2B5EF4-FFF2-40B4-BE49-F238E27FC236}">
                <a16:creationId xmlns:a16="http://schemas.microsoft.com/office/drawing/2014/main" id="{410CB698-B5FE-2F7C-030F-B703E02506C6}"/>
              </a:ext>
            </a:extLst>
          </p:cNvPr>
          <p:cNvSpPr txBox="1">
            <a:spLocks/>
          </p:cNvSpPr>
          <p:nvPr/>
        </p:nvSpPr>
        <p:spPr>
          <a:xfrm>
            <a:off x="9156700"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22</a:t>
            </a:fld>
            <a:endParaRPr lang="fr-FR"/>
          </a:p>
        </p:txBody>
      </p:sp>
    </p:spTree>
    <p:extLst>
      <p:ext uri="{BB962C8B-B14F-4D97-AF65-F5344CB8AC3E}">
        <p14:creationId xmlns:p14="http://schemas.microsoft.com/office/powerpoint/2010/main" val="51349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2E83BA-517A-A6D5-1C24-A89826066E0A}"/>
              </a:ext>
            </a:extLst>
          </p:cNvPr>
          <p:cNvSpPr txBox="1">
            <a:spLocks/>
          </p:cNvSpPr>
          <p:nvPr/>
        </p:nvSpPr>
        <p:spPr>
          <a:xfrm>
            <a:off x="-1603406" y="-177084"/>
            <a:ext cx="9230995"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Thèmes de la controverse</a:t>
            </a:r>
          </a:p>
        </p:txBody>
      </p:sp>
      <p:grpSp>
        <p:nvGrpSpPr>
          <p:cNvPr id="21" name="Groupe 20">
            <a:extLst>
              <a:ext uri="{FF2B5EF4-FFF2-40B4-BE49-F238E27FC236}">
                <a16:creationId xmlns:a16="http://schemas.microsoft.com/office/drawing/2014/main" id="{8BBE3064-6E82-9BC1-360B-258BD971C0D1}"/>
              </a:ext>
            </a:extLst>
          </p:cNvPr>
          <p:cNvGrpSpPr/>
          <p:nvPr/>
        </p:nvGrpSpPr>
        <p:grpSpPr>
          <a:xfrm>
            <a:off x="2400072" y="1080770"/>
            <a:ext cx="6123150" cy="5247146"/>
            <a:chOff x="2400072" y="1080770"/>
            <a:chExt cx="6123150" cy="5247146"/>
          </a:xfrm>
        </p:grpSpPr>
        <p:sp>
          <p:nvSpPr>
            <p:cNvPr id="2" name="Ellipse 1">
              <a:extLst>
                <a:ext uri="{FF2B5EF4-FFF2-40B4-BE49-F238E27FC236}">
                  <a16:creationId xmlns:a16="http://schemas.microsoft.com/office/drawing/2014/main" id="{51D14917-1166-C43B-8C65-0DE6F5B67826}"/>
                </a:ext>
              </a:extLst>
            </p:cNvPr>
            <p:cNvSpPr/>
            <p:nvPr/>
          </p:nvSpPr>
          <p:spPr>
            <a:xfrm>
              <a:off x="2400072" y="1779767"/>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e 2">
              <a:extLst>
                <a:ext uri="{FF2B5EF4-FFF2-40B4-BE49-F238E27FC236}">
                  <a16:creationId xmlns:a16="http://schemas.microsoft.com/office/drawing/2014/main" id="{190EAB75-77A5-7621-2FBB-040F43FBECB9}"/>
                </a:ext>
              </a:extLst>
            </p:cNvPr>
            <p:cNvSpPr/>
            <p:nvPr/>
          </p:nvSpPr>
          <p:spPr>
            <a:xfrm>
              <a:off x="3710048" y="2962149"/>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0B10E96F-9D99-6DFF-26DC-171AE69A3978}"/>
                </a:ext>
              </a:extLst>
            </p:cNvPr>
            <p:cNvSpPr/>
            <p:nvPr/>
          </p:nvSpPr>
          <p:spPr>
            <a:xfrm>
              <a:off x="5124203" y="20423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F762CED9-AC64-1691-4AC1-636CDAD17D11}"/>
                </a:ext>
              </a:extLst>
            </p:cNvPr>
            <p:cNvSpPr txBox="1"/>
            <p:nvPr/>
          </p:nvSpPr>
          <p:spPr>
            <a:xfrm>
              <a:off x="5049387" y="1555057"/>
              <a:ext cx="1662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Économie</a:t>
              </a:r>
            </a:p>
          </p:txBody>
        </p:sp>
        <p:sp>
          <p:nvSpPr>
            <p:cNvPr id="15" name="ZoneTexte 14">
              <a:extLst>
                <a:ext uri="{FF2B5EF4-FFF2-40B4-BE49-F238E27FC236}">
                  <a16:creationId xmlns:a16="http://schemas.microsoft.com/office/drawing/2014/main" id="{8959AF18-E88C-8E52-C1CD-B8295F213290}"/>
                </a:ext>
              </a:extLst>
            </p:cNvPr>
            <p:cNvSpPr txBox="1"/>
            <p:nvPr/>
          </p:nvSpPr>
          <p:spPr>
            <a:xfrm>
              <a:off x="4752296" y="5127587"/>
              <a:ext cx="1611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Riverains, territoire, paysage</a:t>
              </a:r>
            </a:p>
          </p:txBody>
        </p:sp>
        <p:sp>
          <p:nvSpPr>
            <p:cNvPr id="16" name="Ellipse 15">
              <a:extLst>
                <a:ext uri="{FF2B5EF4-FFF2-40B4-BE49-F238E27FC236}">
                  <a16:creationId xmlns:a16="http://schemas.microsoft.com/office/drawing/2014/main" id="{6C36E887-C877-E652-6B94-EFE64A7A8ED8}"/>
                </a:ext>
              </a:extLst>
            </p:cNvPr>
            <p:cNvSpPr/>
            <p:nvPr/>
          </p:nvSpPr>
          <p:spPr>
            <a:xfrm>
              <a:off x="3932713" y="10807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F8C30D12-6E1E-D03C-C273-4E12FD10A98A}"/>
                </a:ext>
              </a:extLst>
            </p:cNvPr>
            <p:cNvSpPr txBox="1"/>
            <p:nvPr/>
          </p:nvSpPr>
          <p:spPr>
            <a:xfrm>
              <a:off x="2465488" y="3258403"/>
              <a:ext cx="19701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Environnement</a:t>
              </a:r>
            </a:p>
          </p:txBody>
        </p:sp>
        <p:sp>
          <p:nvSpPr>
            <p:cNvPr id="18" name="ZoneTexte 17">
              <a:extLst>
                <a:ext uri="{FF2B5EF4-FFF2-40B4-BE49-F238E27FC236}">
                  <a16:creationId xmlns:a16="http://schemas.microsoft.com/office/drawing/2014/main" id="{82AFDDE7-58AC-7B6E-B6B3-2DD83012CA21}"/>
                </a:ext>
              </a:extLst>
            </p:cNvPr>
            <p:cNvSpPr txBox="1"/>
            <p:nvPr/>
          </p:nvSpPr>
          <p:spPr>
            <a:xfrm>
              <a:off x="7018584" y="3311510"/>
              <a:ext cx="15046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latin typeface="Arial" panose="020B0604020202020204"/>
                </a:rPr>
                <a:t>Groupe social des agriculteurs et pratiques</a:t>
              </a: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9" name="ZoneTexte 18">
            <a:extLst>
              <a:ext uri="{FF2B5EF4-FFF2-40B4-BE49-F238E27FC236}">
                <a16:creationId xmlns:a16="http://schemas.microsoft.com/office/drawing/2014/main" id="{44108C44-F632-EC82-E29B-99D1E1B0D507}"/>
              </a:ext>
            </a:extLst>
          </p:cNvPr>
          <p:cNvSpPr txBox="1"/>
          <p:nvPr/>
        </p:nvSpPr>
        <p:spPr>
          <a:xfrm>
            <a:off x="7044965" y="743110"/>
            <a:ext cx="5041417" cy="1477328"/>
          </a:xfrm>
          <a:prstGeom prst="rect">
            <a:avLst/>
          </a:prstGeom>
          <a:noFill/>
        </p:spPr>
        <p:txBody>
          <a:bodyPr wrap="square">
            <a:spAutoFit/>
          </a:bodyPr>
          <a:lstStyle/>
          <a:p>
            <a:r>
              <a:rPr lang="fr-FR" dirty="0"/>
              <a:t>Enjeu de la déprise agricole mais aussi de la valeur accordée par la société à l’agriculture et aux agriculteurs alors que les revenus permis par la production électrique PV sont sans commune mesure avec ceux issus de l’exploitation agricole  </a:t>
            </a:r>
          </a:p>
        </p:txBody>
      </p:sp>
      <p:sp>
        <p:nvSpPr>
          <p:cNvPr id="20" name="ZoneTexte 19">
            <a:extLst>
              <a:ext uri="{FF2B5EF4-FFF2-40B4-BE49-F238E27FC236}">
                <a16:creationId xmlns:a16="http://schemas.microsoft.com/office/drawing/2014/main" id="{34E134D5-B4F8-94FF-F2A8-549E18FB6F60}"/>
              </a:ext>
            </a:extLst>
          </p:cNvPr>
          <p:cNvSpPr txBox="1"/>
          <p:nvPr/>
        </p:nvSpPr>
        <p:spPr>
          <a:xfrm>
            <a:off x="8414421" y="4037398"/>
            <a:ext cx="3646902" cy="1746945"/>
          </a:xfrm>
          <a:prstGeom prst="rect">
            <a:avLst/>
          </a:prstGeom>
          <a:noFill/>
        </p:spPr>
        <p:txBody>
          <a:bodyPr wrap="square">
            <a:spAutoFit/>
          </a:bodyPr>
          <a:lstStyle/>
          <a:p>
            <a:r>
              <a:rPr lang="fr-FR" dirty="0"/>
              <a:t>Enjeu de la conflictualité au sein des communautés, alors que tout le monde ne bénéficie pas ni n’est impacté par les installations de la même manière (agriculteurs et riverains)  </a:t>
            </a:r>
          </a:p>
        </p:txBody>
      </p:sp>
      <p:sp>
        <p:nvSpPr>
          <p:cNvPr id="22" name="ZoneTexte 21">
            <a:extLst>
              <a:ext uri="{FF2B5EF4-FFF2-40B4-BE49-F238E27FC236}">
                <a16:creationId xmlns:a16="http://schemas.microsoft.com/office/drawing/2014/main" id="{8CC104E6-DB08-33B3-C43C-8B42614B9E71}"/>
              </a:ext>
            </a:extLst>
          </p:cNvPr>
          <p:cNvSpPr txBox="1"/>
          <p:nvPr/>
        </p:nvSpPr>
        <p:spPr>
          <a:xfrm>
            <a:off x="6599484" y="5843509"/>
            <a:ext cx="5626100" cy="369332"/>
          </a:xfrm>
          <a:prstGeom prst="rect">
            <a:avLst/>
          </a:prstGeom>
          <a:noFill/>
        </p:spPr>
        <p:txBody>
          <a:bodyPr wrap="square">
            <a:spAutoFit/>
          </a:bodyPr>
          <a:lstStyle/>
          <a:p>
            <a:r>
              <a:rPr lang="fr-FR" dirty="0"/>
              <a:t>Apparition d’une nouvelle filière et de nouveaux acteurs</a:t>
            </a:r>
          </a:p>
        </p:txBody>
      </p:sp>
      <p:sp>
        <p:nvSpPr>
          <p:cNvPr id="25" name="ZoneTexte 24">
            <a:extLst>
              <a:ext uri="{FF2B5EF4-FFF2-40B4-BE49-F238E27FC236}">
                <a16:creationId xmlns:a16="http://schemas.microsoft.com/office/drawing/2014/main" id="{1D300088-7AA8-FAC3-E015-5E5DEF4A484E}"/>
              </a:ext>
            </a:extLst>
          </p:cNvPr>
          <p:cNvSpPr txBox="1"/>
          <p:nvPr/>
        </p:nvSpPr>
        <p:spPr>
          <a:xfrm>
            <a:off x="5700066" y="6272007"/>
            <a:ext cx="5838329" cy="369332"/>
          </a:xfrm>
          <a:prstGeom prst="rect">
            <a:avLst/>
          </a:prstGeom>
          <a:noFill/>
        </p:spPr>
        <p:txBody>
          <a:bodyPr wrap="square">
            <a:spAutoFit/>
          </a:bodyPr>
          <a:lstStyle/>
          <a:p>
            <a:r>
              <a:rPr lang="fr-FR" dirty="0"/>
              <a:t>Impact sur le paysage (valeur économique et attachement)</a:t>
            </a:r>
          </a:p>
        </p:txBody>
      </p:sp>
      <p:sp>
        <p:nvSpPr>
          <p:cNvPr id="28" name="ZoneTexte 27">
            <a:extLst>
              <a:ext uri="{FF2B5EF4-FFF2-40B4-BE49-F238E27FC236}">
                <a16:creationId xmlns:a16="http://schemas.microsoft.com/office/drawing/2014/main" id="{271477ED-B311-55EE-6F1C-F8BEECB7915D}"/>
              </a:ext>
            </a:extLst>
          </p:cNvPr>
          <p:cNvSpPr txBox="1"/>
          <p:nvPr/>
        </p:nvSpPr>
        <p:spPr>
          <a:xfrm>
            <a:off x="8523222" y="2279523"/>
            <a:ext cx="3646902" cy="646331"/>
          </a:xfrm>
          <a:prstGeom prst="rect">
            <a:avLst/>
          </a:prstGeom>
          <a:noFill/>
        </p:spPr>
        <p:txBody>
          <a:bodyPr wrap="square">
            <a:spAutoFit/>
          </a:bodyPr>
          <a:lstStyle/>
          <a:p>
            <a:r>
              <a:rPr lang="fr-FR" dirty="0"/>
              <a:t>Enjeu de la technologisation des pratiques agricoles</a:t>
            </a:r>
          </a:p>
        </p:txBody>
      </p:sp>
      <p:sp>
        <p:nvSpPr>
          <p:cNvPr id="29" name="ZoneTexte 28">
            <a:extLst>
              <a:ext uri="{FF2B5EF4-FFF2-40B4-BE49-F238E27FC236}">
                <a16:creationId xmlns:a16="http://schemas.microsoft.com/office/drawing/2014/main" id="{BF3BB9B8-5210-A30A-21E6-7D6977AFC1F1}"/>
              </a:ext>
            </a:extLst>
          </p:cNvPr>
          <p:cNvSpPr txBox="1"/>
          <p:nvPr/>
        </p:nvSpPr>
        <p:spPr>
          <a:xfrm>
            <a:off x="8545098" y="3104514"/>
            <a:ext cx="3646902" cy="646331"/>
          </a:xfrm>
          <a:prstGeom prst="rect">
            <a:avLst/>
          </a:prstGeom>
          <a:noFill/>
        </p:spPr>
        <p:txBody>
          <a:bodyPr wrap="square">
            <a:spAutoFit/>
          </a:bodyPr>
          <a:lstStyle/>
          <a:p>
            <a:r>
              <a:rPr lang="fr-FR" dirty="0"/>
              <a:t>Impacts des panneaux sur la production</a:t>
            </a:r>
          </a:p>
        </p:txBody>
      </p:sp>
      <p:sp>
        <p:nvSpPr>
          <p:cNvPr id="30" name="Espace réservé du numéro de diapositive 5">
            <a:extLst>
              <a:ext uri="{FF2B5EF4-FFF2-40B4-BE49-F238E27FC236}">
                <a16:creationId xmlns:a16="http://schemas.microsoft.com/office/drawing/2014/main" id="{410CB698-B5FE-2F7C-030F-B703E02506C6}"/>
              </a:ext>
            </a:extLst>
          </p:cNvPr>
          <p:cNvSpPr txBox="1">
            <a:spLocks/>
          </p:cNvSpPr>
          <p:nvPr/>
        </p:nvSpPr>
        <p:spPr>
          <a:xfrm>
            <a:off x="9156700"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23</a:t>
            </a:fld>
            <a:endParaRPr lang="fr-FR"/>
          </a:p>
        </p:txBody>
      </p:sp>
    </p:spTree>
    <p:extLst>
      <p:ext uri="{BB962C8B-B14F-4D97-AF65-F5344CB8AC3E}">
        <p14:creationId xmlns:p14="http://schemas.microsoft.com/office/powerpoint/2010/main" val="321714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2E83BA-517A-A6D5-1C24-A89826066E0A}"/>
              </a:ext>
            </a:extLst>
          </p:cNvPr>
          <p:cNvSpPr txBox="1">
            <a:spLocks/>
          </p:cNvSpPr>
          <p:nvPr/>
        </p:nvSpPr>
        <p:spPr>
          <a:xfrm>
            <a:off x="-1603406" y="-177084"/>
            <a:ext cx="9230995"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Thèmes de la controverse</a:t>
            </a:r>
          </a:p>
        </p:txBody>
      </p:sp>
      <p:grpSp>
        <p:nvGrpSpPr>
          <p:cNvPr id="21" name="Groupe 20">
            <a:extLst>
              <a:ext uri="{FF2B5EF4-FFF2-40B4-BE49-F238E27FC236}">
                <a16:creationId xmlns:a16="http://schemas.microsoft.com/office/drawing/2014/main" id="{8BBE3064-6E82-9BC1-360B-258BD971C0D1}"/>
              </a:ext>
            </a:extLst>
          </p:cNvPr>
          <p:cNvGrpSpPr/>
          <p:nvPr/>
        </p:nvGrpSpPr>
        <p:grpSpPr>
          <a:xfrm>
            <a:off x="2400072" y="1080770"/>
            <a:ext cx="6123150" cy="5247146"/>
            <a:chOff x="2400072" y="1080770"/>
            <a:chExt cx="6123150" cy="5247146"/>
          </a:xfrm>
        </p:grpSpPr>
        <p:sp>
          <p:nvSpPr>
            <p:cNvPr id="2" name="Ellipse 1">
              <a:extLst>
                <a:ext uri="{FF2B5EF4-FFF2-40B4-BE49-F238E27FC236}">
                  <a16:creationId xmlns:a16="http://schemas.microsoft.com/office/drawing/2014/main" id="{51D14917-1166-C43B-8C65-0DE6F5B67826}"/>
                </a:ext>
              </a:extLst>
            </p:cNvPr>
            <p:cNvSpPr/>
            <p:nvPr/>
          </p:nvSpPr>
          <p:spPr>
            <a:xfrm>
              <a:off x="2400072" y="1779767"/>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e 2">
              <a:extLst>
                <a:ext uri="{FF2B5EF4-FFF2-40B4-BE49-F238E27FC236}">
                  <a16:creationId xmlns:a16="http://schemas.microsoft.com/office/drawing/2014/main" id="{190EAB75-77A5-7621-2FBB-040F43FBECB9}"/>
                </a:ext>
              </a:extLst>
            </p:cNvPr>
            <p:cNvSpPr/>
            <p:nvPr/>
          </p:nvSpPr>
          <p:spPr>
            <a:xfrm>
              <a:off x="3710048" y="2962149"/>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0B10E96F-9D99-6DFF-26DC-171AE69A3978}"/>
                </a:ext>
              </a:extLst>
            </p:cNvPr>
            <p:cNvSpPr/>
            <p:nvPr/>
          </p:nvSpPr>
          <p:spPr>
            <a:xfrm>
              <a:off x="5124203" y="20423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F762CED9-AC64-1691-4AC1-636CDAD17D11}"/>
                </a:ext>
              </a:extLst>
            </p:cNvPr>
            <p:cNvSpPr txBox="1"/>
            <p:nvPr/>
          </p:nvSpPr>
          <p:spPr>
            <a:xfrm>
              <a:off x="5049387" y="1555057"/>
              <a:ext cx="1662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Économie</a:t>
              </a:r>
            </a:p>
          </p:txBody>
        </p:sp>
        <p:sp>
          <p:nvSpPr>
            <p:cNvPr id="15" name="ZoneTexte 14">
              <a:extLst>
                <a:ext uri="{FF2B5EF4-FFF2-40B4-BE49-F238E27FC236}">
                  <a16:creationId xmlns:a16="http://schemas.microsoft.com/office/drawing/2014/main" id="{8959AF18-E88C-8E52-C1CD-B8295F213290}"/>
                </a:ext>
              </a:extLst>
            </p:cNvPr>
            <p:cNvSpPr txBox="1"/>
            <p:nvPr/>
          </p:nvSpPr>
          <p:spPr>
            <a:xfrm>
              <a:off x="4752296" y="5127587"/>
              <a:ext cx="1611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Riverains, territoire, paysage</a:t>
              </a:r>
            </a:p>
          </p:txBody>
        </p:sp>
        <p:sp>
          <p:nvSpPr>
            <p:cNvPr id="16" name="Ellipse 15">
              <a:extLst>
                <a:ext uri="{FF2B5EF4-FFF2-40B4-BE49-F238E27FC236}">
                  <a16:creationId xmlns:a16="http://schemas.microsoft.com/office/drawing/2014/main" id="{6C36E887-C877-E652-6B94-EFE64A7A8ED8}"/>
                </a:ext>
              </a:extLst>
            </p:cNvPr>
            <p:cNvSpPr/>
            <p:nvPr/>
          </p:nvSpPr>
          <p:spPr>
            <a:xfrm>
              <a:off x="3932713" y="10807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F8C30D12-6E1E-D03C-C273-4E12FD10A98A}"/>
                </a:ext>
              </a:extLst>
            </p:cNvPr>
            <p:cNvSpPr txBox="1"/>
            <p:nvPr/>
          </p:nvSpPr>
          <p:spPr>
            <a:xfrm>
              <a:off x="2465488" y="3258403"/>
              <a:ext cx="19701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Environnement</a:t>
              </a:r>
            </a:p>
          </p:txBody>
        </p:sp>
        <p:sp>
          <p:nvSpPr>
            <p:cNvPr id="18" name="ZoneTexte 17">
              <a:extLst>
                <a:ext uri="{FF2B5EF4-FFF2-40B4-BE49-F238E27FC236}">
                  <a16:creationId xmlns:a16="http://schemas.microsoft.com/office/drawing/2014/main" id="{82AFDDE7-58AC-7B6E-B6B3-2DD83012CA21}"/>
                </a:ext>
              </a:extLst>
            </p:cNvPr>
            <p:cNvSpPr txBox="1"/>
            <p:nvPr/>
          </p:nvSpPr>
          <p:spPr>
            <a:xfrm>
              <a:off x="7018584" y="3311510"/>
              <a:ext cx="15046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latin typeface="Arial" panose="020B0604020202020204"/>
                </a:rPr>
                <a:t>Groupe social des agriculteurs et pratiques</a:t>
              </a: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9" name="ZoneTexte 18">
            <a:extLst>
              <a:ext uri="{FF2B5EF4-FFF2-40B4-BE49-F238E27FC236}">
                <a16:creationId xmlns:a16="http://schemas.microsoft.com/office/drawing/2014/main" id="{44108C44-F632-EC82-E29B-99D1E1B0D507}"/>
              </a:ext>
            </a:extLst>
          </p:cNvPr>
          <p:cNvSpPr txBox="1"/>
          <p:nvPr/>
        </p:nvSpPr>
        <p:spPr>
          <a:xfrm>
            <a:off x="7044965" y="743110"/>
            <a:ext cx="5041417" cy="1477328"/>
          </a:xfrm>
          <a:prstGeom prst="rect">
            <a:avLst/>
          </a:prstGeom>
          <a:noFill/>
        </p:spPr>
        <p:txBody>
          <a:bodyPr wrap="square">
            <a:spAutoFit/>
          </a:bodyPr>
          <a:lstStyle/>
          <a:p>
            <a:r>
              <a:rPr lang="fr-FR" dirty="0"/>
              <a:t>Enjeu de la déprise agricole mais aussi de la valeur accordée par la société à l’agriculture et aux agriculteurs alors que les revenus permis par la production électrique PV sont sans commune mesure avec ceux issus de l’exploitation agricole  </a:t>
            </a:r>
          </a:p>
        </p:txBody>
      </p:sp>
      <p:sp>
        <p:nvSpPr>
          <p:cNvPr id="20" name="ZoneTexte 19">
            <a:extLst>
              <a:ext uri="{FF2B5EF4-FFF2-40B4-BE49-F238E27FC236}">
                <a16:creationId xmlns:a16="http://schemas.microsoft.com/office/drawing/2014/main" id="{34E134D5-B4F8-94FF-F2A8-549E18FB6F60}"/>
              </a:ext>
            </a:extLst>
          </p:cNvPr>
          <p:cNvSpPr txBox="1"/>
          <p:nvPr/>
        </p:nvSpPr>
        <p:spPr>
          <a:xfrm>
            <a:off x="8414421" y="4037398"/>
            <a:ext cx="3646902" cy="1746945"/>
          </a:xfrm>
          <a:prstGeom prst="rect">
            <a:avLst/>
          </a:prstGeom>
          <a:noFill/>
        </p:spPr>
        <p:txBody>
          <a:bodyPr wrap="square">
            <a:spAutoFit/>
          </a:bodyPr>
          <a:lstStyle/>
          <a:p>
            <a:r>
              <a:rPr lang="fr-FR" dirty="0"/>
              <a:t>Enjeu de la conflictualité au sein des communautés, alors que tout le monde ne bénéficie pas ni n’est impacté par les installations de la même manière (agriculteurs et riverains)  </a:t>
            </a:r>
          </a:p>
        </p:txBody>
      </p:sp>
      <p:sp>
        <p:nvSpPr>
          <p:cNvPr id="22" name="ZoneTexte 21">
            <a:extLst>
              <a:ext uri="{FF2B5EF4-FFF2-40B4-BE49-F238E27FC236}">
                <a16:creationId xmlns:a16="http://schemas.microsoft.com/office/drawing/2014/main" id="{8CC104E6-DB08-33B3-C43C-8B42614B9E71}"/>
              </a:ext>
            </a:extLst>
          </p:cNvPr>
          <p:cNvSpPr txBox="1"/>
          <p:nvPr/>
        </p:nvSpPr>
        <p:spPr>
          <a:xfrm>
            <a:off x="6599484" y="5843509"/>
            <a:ext cx="5626100" cy="369332"/>
          </a:xfrm>
          <a:prstGeom prst="rect">
            <a:avLst/>
          </a:prstGeom>
          <a:noFill/>
        </p:spPr>
        <p:txBody>
          <a:bodyPr wrap="square">
            <a:spAutoFit/>
          </a:bodyPr>
          <a:lstStyle/>
          <a:p>
            <a:r>
              <a:rPr lang="fr-FR" dirty="0"/>
              <a:t>Apparition d’une nouvelle filière et de nouveaux acteurs</a:t>
            </a:r>
          </a:p>
        </p:txBody>
      </p:sp>
      <p:sp>
        <p:nvSpPr>
          <p:cNvPr id="24" name="ZoneTexte 23">
            <a:extLst>
              <a:ext uri="{FF2B5EF4-FFF2-40B4-BE49-F238E27FC236}">
                <a16:creationId xmlns:a16="http://schemas.microsoft.com/office/drawing/2014/main" id="{39C98D63-26ED-4833-CAC6-18DD04717E53}"/>
              </a:ext>
            </a:extLst>
          </p:cNvPr>
          <p:cNvSpPr txBox="1"/>
          <p:nvPr/>
        </p:nvSpPr>
        <p:spPr>
          <a:xfrm>
            <a:off x="171580" y="5198238"/>
            <a:ext cx="3616266" cy="646331"/>
          </a:xfrm>
          <a:prstGeom prst="rect">
            <a:avLst/>
          </a:prstGeom>
          <a:noFill/>
        </p:spPr>
        <p:txBody>
          <a:bodyPr wrap="square">
            <a:spAutoFit/>
          </a:bodyPr>
          <a:lstStyle/>
          <a:p>
            <a:r>
              <a:rPr lang="fr-FR" dirty="0"/>
              <a:t>Redéfinition de ce qui est durable : ‘green on green </a:t>
            </a:r>
            <a:r>
              <a:rPr lang="fr-FR" dirty="0" err="1"/>
              <a:t>controversy</a:t>
            </a:r>
            <a:r>
              <a:rPr lang="fr-FR" dirty="0"/>
              <a:t>’  </a:t>
            </a:r>
          </a:p>
        </p:txBody>
      </p:sp>
      <p:sp>
        <p:nvSpPr>
          <p:cNvPr id="25" name="ZoneTexte 24">
            <a:extLst>
              <a:ext uri="{FF2B5EF4-FFF2-40B4-BE49-F238E27FC236}">
                <a16:creationId xmlns:a16="http://schemas.microsoft.com/office/drawing/2014/main" id="{1D300088-7AA8-FAC3-E015-5E5DEF4A484E}"/>
              </a:ext>
            </a:extLst>
          </p:cNvPr>
          <p:cNvSpPr txBox="1"/>
          <p:nvPr/>
        </p:nvSpPr>
        <p:spPr>
          <a:xfrm>
            <a:off x="5700066" y="6272007"/>
            <a:ext cx="5838329" cy="369332"/>
          </a:xfrm>
          <a:prstGeom prst="rect">
            <a:avLst/>
          </a:prstGeom>
          <a:noFill/>
        </p:spPr>
        <p:txBody>
          <a:bodyPr wrap="square">
            <a:spAutoFit/>
          </a:bodyPr>
          <a:lstStyle/>
          <a:p>
            <a:r>
              <a:rPr lang="fr-FR" dirty="0"/>
              <a:t>Impact sur le paysage (valeur économique et attachement)</a:t>
            </a:r>
          </a:p>
        </p:txBody>
      </p:sp>
      <p:sp>
        <p:nvSpPr>
          <p:cNvPr id="28" name="ZoneTexte 27">
            <a:extLst>
              <a:ext uri="{FF2B5EF4-FFF2-40B4-BE49-F238E27FC236}">
                <a16:creationId xmlns:a16="http://schemas.microsoft.com/office/drawing/2014/main" id="{271477ED-B311-55EE-6F1C-F8BEECB7915D}"/>
              </a:ext>
            </a:extLst>
          </p:cNvPr>
          <p:cNvSpPr txBox="1"/>
          <p:nvPr/>
        </p:nvSpPr>
        <p:spPr>
          <a:xfrm>
            <a:off x="8523222" y="2279523"/>
            <a:ext cx="3646902" cy="646331"/>
          </a:xfrm>
          <a:prstGeom prst="rect">
            <a:avLst/>
          </a:prstGeom>
          <a:noFill/>
        </p:spPr>
        <p:txBody>
          <a:bodyPr wrap="square">
            <a:spAutoFit/>
          </a:bodyPr>
          <a:lstStyle/>
          <a:p>
            <a:r>
              <a:rPr lang="fr-FR" dirty="0"/>
              <a:t>Enjeu de la technologisation des pratiques agricoles</a:t>
            </a:r>
          </a:p>
        </p:txBody>
      </p:sp>
      <p:sp>
        <p:nvSpPr>
          <p:cNvPr id="29" name="ZoneTexte 28">
            <a:extLst>
              <a:ext uri="{FF2B5EF4-FFF2-40B4-BE49-F238E27FC236}">
                <a16:creationId xmlns:a16="http://schemas.microsoft.com/office/drawing/2014/main" id="{BF3BB9B8-5210-A30A-21E6-7D6977AFC1F1}"/>
              </a:ext>
            </a:extLst>
          </p:cNvPr>
          <p:cNvSpPr txBox="1"/>
          <p:nvPr/>
        </p:nvSpPr>
        <p:spPr>
          <a:xfrm>
            <a:off x="8545098" y="3104514"/>
            <a:ext cx="3646902" cy="646331"/>
          </a:xfrm>
          <a:prstGeom prst="rect">
            <a:avLst/>
          </a:prstGeom>
          <a:noFill/>
        </p:spPr>
        <p:txBody>
          <a:bodyPr wrap="square">
            <a:spAutoFit/>
          </a:bodyPr>
          <a:lstStyle/>
          <a:p>
            <a:r>
              <a:rPr lang="fr-FR" dirty="0"/>
              <a:t>Impacts des panneaux sur la production</a:t>
            </a:r>
          </a:p>
        </p:txBody>
      </p:sp>
      <p:sp>
        <p:nvSpPr>
          <p:cNvPr id="30" name="Espace réservé du numéro de diapositive 5">
            <a:extLst>
              <a:ext uri="{FF2B5EF4-FFF2-40B4-BE49-F238E27FC236}">
                <a16:creationId xmlns:a16="http://schemas.microsoft.com/office/drawing/2014/main" id="{410CB698-B5FE-2F7C-030F-B703E02506C6}"/>
              </a:ext>
            </a:extLst>
          </p:cNvPr>
          <p:cNvSpPr txBox="1">
            <a:spLocks/>
          </p:cNvSpPr>
          <p:nvPr/>
        </p:nvSpPr>
        <p:spPr>
          <a:xfrm>
            <a:off x="9156700"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24</a:t>
            </a:fld>
            <a:endParaRPr lang="fr-FR"/>
          </a:p>
        </p:txBody>
      </p:sp>
    </p:spTree>
    <p:extLst>
      <p:ext uri="{BB962C8B-B14F-4D97-AF65-F5344CB8AC3E}">
        <p14:creationId xmlns:p14="http://schemas.microsoft.com/office/powerpoint/2010/main" val="10554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2E83BA-517A-A6D5-1C24-A89826066E0A}"/>
              </a:ext>
            </a:extLst>
          </p:cNvPr>
          <p:cNvSpPr txBox="1">
            <a:spLocks/>
          </p:cNvSpPr>
          <p:nvPr/>
        </p:nvSpPr>
        <p:spPr>
          <a:xfrm>
            <a:off x="-1603406" y="-177084"/>
            <a:ext cx="9230995"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Thèmes de la controverse</a:t>
            </a:r>
          </a:p>
        </p:txBody>
      </p:sp>
      <p:grpSp>
        <p:nvGrpSpPr>
          <p:cNvPr id="21" name="Groupe 20">
            <a:extLst>
              <a:ext uri="{FF2B5EF4-FFF2-40B4-BE49-F238E27FC236}">
                <a16:creationId xmlns:a16="http://schemas.microsoft.com/office/drawing/2014/main" id="{8BBE3064-6E82-9BC1-360B-258BD971C0D1}"/>
              </a:ext>
            </a:extLst>
          </p:cNvPr>
          <p:cNvGrpSpPr/>
          <p:nvPr/>
        </p:nvGrpSpPr>
        <p:grpSpPr>
          <a:xfrm>
            <a:off x="2400072" y="1080770"/>
            <a:ext cx="6123150" cy="5247146"/>
            <a:chOff x="2400072" y="1080770"/>
            <a:chExt cx="6123150" cy="5247146"/>
          </a:xfrm>
        </p:grpSpPr>
        <p:sp>
          <p:nvSpPr>
            <p:cNvPr id="2" name="Ellipse 1">
              <a:extLst>
                <a:ext uri="{FF2B5EF4-FFF2-40B4-BE49-F238E27FC236}">
                  <a16:creationId xmlns:a16="http://schemas.microsoft.com/office/drawing/2014/main" id="{51D14917-1166-C43B-8C65-0DE6F5B67826}"/>
                </a:ext>
              </a:extLst>
            </p:cNvPr>
            <p:cNvSpPr/>
            <p:nvPr/>
          </p:nvSpPr>
          <p:spPr>
            <a:xfrm>
              <a:off x="2400072" y="1779767"/>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Ellipse 2">
              <a:extLst>
                <a:ext uri="{FF2B5EF4-FFF2-40B4-BE49-F238E27FC236}">
                  <a16:creationId xmlns:a16="http://schemas.microsoft.com/office/drawing/2014/main" id="{190EAB75-77A5-7621-2FBB-040F43FBECB9}"/>
                </a:ext>
              </a:extLst>
            </p:cNvPr>
            <p:cNvSpPr/>
            <p:nvPr/>
          </p:nvSpPr>
          <p:spPr>
            <a:xfrm>
              <a:off x="3710048" y="2962149"/>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0B10E96F-9D99-6DFF-26DC-171AE69A3978}"/>
                </a:ext>
              </a:extLst>
            </p:cNvPr>
            <p:cNvSpPr/>
            <p:nvPr/>
          </p:nvSpPr>
          <p:spPr>
            <a:xfrm>
              <a:off x="5124203" y="20423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F762CED9-AC64-1691-4AC1-636CDAD17D11}"/>
                </a:ext>
              </a:extLst>
            </p:cNvPr>
            <p:cNvSpPr txBox="1"/>
            <p:nvPr/>
          </p:nvSpPr>
          <p:spPr>
            <a:xfrm>
              <a:off x="5049387" y="1555057"/>
              <a:ext cx="1662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Économie</a:t>
              </a:r>
            </a:p>
          </p:txBody>
        </p:sp>
        <p:sp>
          <p:nvSpPr>
            <p:cNvPr id="15" name="ZoneTexte 14">
              <a:extLst>
                <a:ext uri="{FF2B5EF4-FFF2-40B4-BE49-F238E27FC236}">
                  <a16:creationId xmlns:a16="http://schemas.microsoft.com/office/drawing/2014/main" id="{8959AF18-E88C-8E52-C1CD-B8295F213290}"/>
                </a:ext>
              </a:extLst>
            </p:cNvPr>
            <p:cNvSpPr txBox="1"/>
            <p:nvPr/>
          </p:nvSpPr>
          <p:spPr>
            <a:xfrm>
              <a:off x="4752296" y="5127587"/>
              <a:ext cx="1611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Riverains, territoire, paysage</a:t>
              </a:r>
            </a:p>
          </p:txBody>
        </p:sp>
        <p:sp>
          <p:nvSpPr>
            <p:cNvPr id="16" name="Ellipse 15">
              <a:extLst>
                <a:ext uri="{FF2B5EF4-FFF2-40B4-BE49-F238E27FC236}">
                  <a16:creationId xmlns:a16="http://schemas.microsoft.com/office/drawing/2014/main" id="{6C36E887-C877-E652-6B94-EFE64A7A8ED8}"/>
                </a:ext>
              </a:extLst>
            </p:cNvPr>
            <p:cNvSpPr/>
            <p:nvPr/>
          </p:nvSpPr>
          <p:spPr>
            <a:xfrm>
              <a:off x="3932713" y="1080770"/>
              <a:ext cx="3308536" cy="3365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F8C30D12-6E1E-D03C-C273-4E12FD10A98A}"/>
                </a:ext>
              </a:extLst>
            </p:cNvPr>
            <p:cNvSpPr txBox="1"/>
            <p:nvPr/>
          </p:nvSpPr>
          <p:spPr>
            <a:xfrm>
              <a:off x="2465488" y="3258403"/>
              <a:ext cx="19701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rPr>
                <a:t>Environnement</a:t>
              </a:r>
            </a:p>
          </p:txBody>
        </p:sp>
        <p:sp>
          <p:nvSpPr>
            <p:cNvPr id="18" name="ZoneTexte 17">
              <a:extLst>
                <a:ext uri="{FF2B5EF4-FFF2-40B4-BE49-F238E27FC236}">
                  <a16:creationId xmlns:a16="http://schemas.microsoft.com/office/drawing/2014/main" id="{82AFDDE7-58AC-7B6E-B6B3-2DD83012CA21}"/>
                </a:ext>
              </a:extLst>
            </p:cNvPr>
            <p:cNvSpPr txBox="1"/>
            <p:nvPr/>
          </p:nvSpPr>
          <p:spPr>
            <a:xfrm>
              <a:off x="7018584" y="3311510"/>
              <a:ext cx="15046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latin typeface="Arial" panose="020B0604020202020204"/>
                </a:rPr>
                <a:t>Groupe social des agriculteurs et pratiques</a:t>
              </a: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9" name="ZoneTexte 18">
            <a:extLst>
              <a:ext uri="{FF2B5EF4-FFF2-40B4-BE49-F238E27FC236}">
                <a16:creationId xmlns:a16="http://schemas.microsoft.com/office/drawing/2014/main" id="{44108C44-F632-EC82-E29B-99D1E1B0D507}"/>
              </a:ext>
            </a:extLst>
          </p:cNvPr>
          <p:cNvSpPr txBox="1"/>
          <p:nvPr/>
        </p:nvSpPr>
        <p:spPr>
          <a:xfrm>
            <a:off x="7044965" y="743110"/>
            <a:ext cx="5041417" cy="1477328"/>
          </a:xfrm>
          <a:prstGeom prst="rect">
            <a:avLst/>
          </a:prstGeom>
          <a:noFill/>
        </p:spPr>
        <p:txBody>
          <a:bodyPr wrap="square">
            <a:spAutoFit/>
          </a:bodyPr>
          <a:lstStyle/>
          <a:p>
            <a:r>
              <a:rPr lang="fr-FR" dirty="0"/>
              <a:t>Enjeu de la déprise agricole mais aussi de la valeur accordée par la société à l’agriculture et aux agriculteurs alors que les revenus permis par la production électrique PV sont sans commune mesure avec ceux issus de l’exploitation agricole  </a:t>
            </a:r>
          </a:p>
        </p:txBody>
      </p:sp>
      <p:sp>
        <p:nvSpPr>
          <p:cNvPr id="20" name="ZoneTexte 19">
            <a:extLst>
              <a:ext uri="{FF2B5EF4-FFF2-40B4-BE49-F238E27FC236}">
                <a16:creationId xmlns:a16="http://schemas.microsoft.com/office/drawing/2014/main" id="{34E134D5-B4F8-94FF-F2A8-549E18FB6F60}"/>
              </a:ext>
            </a:extLst>
          </p:cNvPr>
          <p:cNvSpPr txBox="1"/>
          <p:nvPr/>
        </p:nvSpPr>
        <p:spPr>
          <a:xfrm>
            <a:off x="8414421" y="4037398"/>
            <a:ext cx="3646902" cy="1746945"/>
          </a:xfrm>
          <a:prstGeom prst="rect">
            <a:avLst/>
          </a:prstGeom>
          <a:noFill/>
        </p:spPr>
        <p:txBody>
          <a:bodyPr wrap="square">
            <a:spAutoFit/>
          </a:bodyPr>
          <a:lstStyle/>
          <a:p>
            <a:r>
              <a:rPr lang="fr-FR" dirty="0"/>
              <a:t>Enjeu de la conflictualité au sein des communautés, alors que tout le monde ne bénéficie pas ni n’est impacté par les installations de la même manière (agriculteurs et riverains)  </a:t>
            </a:r>
          </a:p>
        </p:txBody>
      </p:sp>
      <p:sp>
        <p:nvSpPr>
          <p:cNvPr id="22" name="ZoneTexte 21">
            <a:extLst>
              <a:ext uri="{FF2B5EF4-FFF2-40B4-BE49-F238E27FC236}">
                <a16:creationId xmlns:a16="http://schemas.microsoft.com/office/drawing/2014/main" id="{8CC104E6-DB08-33B3-C43C-8B42614B9E71}"/>
              </a:ext>
            </a:extLst>
          </p:cNvPr>
          <p:cNvSpPr txBox="1"/>
          <p:nvPr/>
        </p:nvSpPr>
        <p:spPr>
          <a:xfrm>
            <a:off x="6599484" y="5843509"/>
            <a:ext cx="5626100" cy="369332"/>
          </a:xfrm>
          <a:prstGeom prst="rect">
            <a:avLst/>
          </a:prstGeom>
          <a:noFill/>
        </p:spPr>
        <p:txBody>
          <a:bodyPr wrap="square">
            <a:spAutoFit/>
          </a:bodyPr>
          <a:lstStyle/>
          <a:p>
            <a:r>
              <a:rPr lang="fr-FR" dirty="0"/>
              <a:t>Apparition d’une nouvelle filière et de nouveaux acteurs</a:t>
            </a:r>
          </a:p>
        </p:txBody>
      </p:sp>
      <p:sp>
        <p:nvSpPr>
          <p:cNvPr id="24" name="ZoneTexte 23">
            <a:extLst>
              <a:ext uri="{FF2B5EF4-FFF2-40B4-BE49-F238E27FC236}">
                <a16:creationId xmlns:a16="http://schemas.microsoft.com/office/drawing/2014/main" id="{39C98D63-26ED-4833-CAC6-18DD04717E53}"/>
              </a:ext>
            </a:extLst>
          </p:cNvPr>
          <p:cNvSpPr txBox="1"/>
          <p:nvPr/>
        </p:nvSpPr>
        <p:spPr>
          <a:xfrm>
            <a:off x="171580" y="5198238"/>
            <a:ext cx="3616266" cy="646331"/>
          </a:xfrm>
          <a:prstGeom prst="rect">
            <a:avLst/>
          </a:prstGeom>
          <a:noFill/>
        </p:spPr>
        <p:txBody>
          <a:bodyPr wrap="square">
            <a:spAutoFit/>
          </a:bodyPr>
          <a:lstStyle/>
          <a:p>
            <a:r>
              <a:rPr lang="fr-FR" dirty="0"/>
              <a:t>Redéfinition de ce qui est durable : ‘green on green </a:t>
            </a:r>
            <a:r>
              <a:rPr lang="fr-FR" dirty="0" err="1"/>
              <a:t>controversy</a:t>
            </a:r>
            <a:r>
              <a:rPr lang="fr-FR" dirty="0"/>
              <a:t>’  </a:t>
            </a:r>
          </a:p>
        </p:txBody>
      </p:sp>
      <p:sp>
        <p:nvSpPr>
          <p:cNvPr id="25" name="ZoneTexte 24">
            <a:extLst>
              <a:ext uri="{FF2B5EF4-FFF2-40B4-BE49-F238E27FC236}">
                <a16:creationId xmlns:a16="http://schemas.microsoft.com/office/drawing/2014/main" id="{1D300088-7AA8-FAC3-E015-5E5DEF4A484E}"/>
              </a:ext>
            </a:extLst>
          </p:cNvPr>
          <p:cNvSpPr txBox="1"/>
          <p:nvPr/>
        </p:nvSpPr>
        <p:spPr>
          <a:xfrm>
            <a:off x="5700066" y="6272007"/>
            <a:ext cx="5838329" cy="369332"/>
          </a:xfrm>
          <a:prstGeom prst="rect">
            <a:avLst/>
          </a:prstGeom>
          <a:noFill/>
        </p:spPr>
        <p:txBody>
          <a:bodyPr wrap="square">
            <a:spAutoFit/>
          </a:bodyPr>
          <a:lstStyle/>
          <a:p>
            <a:r>
              <a:rPr lang="fr-FR" dirty="0"/>
              <a:t>Impact sur le paysage (valeur économique et attachement)</a:t>
            </a:r>
          </a:p>
        </p:txBody>
      </p:sp>
      <p:sp>
        <p:nvSpPr>
          <p:cNvPr id="26" name="ZoneTexte 25">
            <a:extLst>
              <a:ext uri="{FF2B5EF4-FFF2-40B4-BE49-F238E27FC236}">
                <a16:creationId xmlns:a16="http://schemas.microsoft.com/office/drawing/2014/main" id="{0CE25427-54CD-F836-1A2D-50A3DBB2C192}"/>
              </a:ext>
            </a:extLst>
          </p:cNvPr>
          <p:cNvSpPr txBox="1"/>
          <p:nvPr/>
        </p:nvSpPr>
        <p:spPr>
          <a:xfrm>
            <a:off x="347605" y="2571091"/>
            <a:ext cx="2098095" cy="2308324"/>
          </a:xfrm>
          <a:prstGeom prst="rect">
            <a:avLst/>
          </a:prstGeom>
          <a:noFill/>
        </p:spPr>
        <p:txBody>
          <a:bodyPr wrap="square">
            <a:spAutoFit/>
          </a:bodyPr>
          <a:lstStyle/>
          <a:p>
            <a:r>
              <a:rPr lang="fr-FR" dirty="0"/>
              <a:t>Enjeu de l’adaptation au changement climatique : les panneaux  dans les champs sont-ils une bonne solution d’adaptation ? </a:t>
            </a:r>
          </a:p>
        </p:txBody>
      </p:sp>
      <p:sp>
        <p:nvSpPr>
          <p:cNvPr id="27" name="ZoneTexte 26">
            <a:extLst>
              <a:ext uri="{FF2B5EF4-FFF2-40B4-BE49-F238E27FC236}">
                <a16:creationId xmlns:a16="http://schemas.microsoft.com/office/drawing/2014/main" id="{1AF9C005-253E-938A-DB0E-99293C6EAACD}"/>
              </a:ext>
            </a:extLst>
          </p:cNvPr>
          <p:cNvSpPr txBox="1"/>
          <p:nvPr/>
        </p:nvSpPr>
        <p:spPr>
          <a:xfrm>
            <a:off x="358830" y="1529098"/>
            <a:ext cx="3032070" cy="369332"/>
          </a:xfrm>
          <a:prstGeom prst="rect">
            <a:avLst/>
          </a:prstGeom>
          <a:noFill/>
        </p:spPr>
        <p:txBody>
          <a:bodyPr wrap="square">
            <a:spAutoFit/>
          </a:bodyPr>
          <a:lstStyle/>
          <a:p>
            <a:r>
              <a:rPr lang="fr-FR" dirty="0"/>
              <a:t>Impacts sur la biodiversité </a:t>
            </a:r>
          </a:p>
        </p:txBody>
      </p:sp>
      <p:sp>
        <p:nvSpPr>
          <p:cNvPr id="28" name="ZoneTexte 27">
            <a:extLst>
              <a:ext uri="{FF2B5EF4-FFF2-40B4-BE49-F238E27FC236}">
                <a16:creationId xmlns:a16="http://schemas.microsoft.com/office/drawing/2014/main" id="{271477ED-B311-55EE-6F1C-F8BEECB7915D}"/>
              </a:ext>
            </a:extLst>
          </p:cNvPr>
          <p:cNvSpPr txBox="1"/>
          <p:nvPr/>
        </p:nvSpPr>
        <p:spPr>
          <a:xfrm>
            <a:off x="8523222" y="2279523"/>
            <a:ext cx="3646902" cy="646331"/>
          </a:xfrm>
          <a:prstGeom prst="rect">
            <a:avLst/>
          </a:prstGeom>
          <a:noFill/>
        </p:spPr>
        <p:txBody>
          <a:bodyPr wrap="square">
            <a:spAutoFit/>
          </a:bodyPr>
          <a:lstStyle/>
          <a:p>
            <a:r>
              <a:rPr lang="fr-FR" dirty="0"/>
              <a:t>Enjeu de la technologisation des pratiques agricoles</a:t>
            </a:r>
          </a:p>
        </p:txBody>
      </p:sp>
      <p:sp>
        <p:nvSpPr>
          <p:cNvPr id="29" name="ZoneTexte 28">
            <a:extLst>
              <a:ext uri="{FF2B5EF4-FFF2-40B4-BE49-F238E27FC236}">
                <a16:creationId xmlns:a16="http://schemas.microsoft.com/office/drawing/2014/main" id="{BF3BB9B8-5210-A30A-21E6-7D6977AFC1F1}"/>
              </a:ext>
            </a:extLst>
          </p:cNvPr>
          <p:cNvSpPr txBox="1"/>
          <p:nvPr/>
        </p:nvSpPr>
        <p:spPr>
          <a:xfrm>
            <a:off x="8545098" y="3104514"/>
            <a:ext cx="3646902" cy="646331"/>
          </a:xfrm>
          <a:prstGeom prst="rect">
            <a:avLst/>
          </a:prstGeom>
          <a:noFill/>
        </p:spPr>
        <p:txBody>
          <a:bodyPr wrap="square">
            <a:spAutoFit/>
          </a:bodyPr>
          <a:lstStyle/>
          <a:p>
            <a:r>
              <a:rPr lang="fr-FR" dirty="0"/>
              <a:t>Impacts des panneaux sur la production</a:t>
            </a:r>
          </a:p>
        </p:txBody>
      </p:sp>
      <p:sp>
        <p:nvSpPr>
          <p:cNvPr id="30" name="Espace réservé du numéro de diapositive 5">
            <a:extLst>
              <a:ext uri="{FF2B5EF4-FFF2-40B4-BE49-F238E27FC236}">
                <a16:creationId xmlns:a16="http://schemas.microsoft.com/office/drawing/2014/main" id="{410CB698-B5FE-2F7C-030F-B703E02506C6}"/>
              </a:ext>
            </a:extLst>
          </p:cNvPr>
          <p:cNvSpPr txBox="1">
            <a:spLocks/>
          </p:cNvSpPr>
          <p:nvPr/>
        </p:nvSpPr>
        <p:spPr>
          <a:xfrm>
            <a:off x="9156700" y="649287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25</a:t>
            </a:fld>
            <a:endParaRPr lang="fr-FR"/>
          </a:p>
        </p:txBody>
      </p:sp>
    </p:spTree>
    <p:extLst>
      <p:ext uri="{BB962C8B-B14F-4D97-AF65-F5344CB8AC3E}">
        <p14:creationId xmlns:p14="http://schemas.microsoft.com/office/powerpoint/2010/main" val="106909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7C093-C9A4-474A-9ACC-0AF6931EE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512" y="6046256"/>
            <a:ext cx="1028700" cy="685800"/>
          </a:xfrm>
          <a:prstGeom prst="rect">
            <a:avLst/>
          </a:prstGeom>
        </p:spPr>
      </p:pic>
      <p:sp>
        <p:nvSpPr>
          <p:cNvPr id="7" name="Rectangle 6">
            <a:extLst>
              <a:ext uri="{FF2B5EF4-FFF2-40B4-BE49-F238E27FC236}">
                <a16:creationId xmlns:a16="http://schemas.microsoft.com/office/drawing/2014/main" id="{A9182D4E-761E-5140-B090-7CE5BDE35275}"/>
              </a:ext>
            </a:extLst>
          </p:cNvPr>
          <p:cNvSpPr/>
          <p:nvPr/>
        </p:nvSpPr>
        <p:spPr>
          <a:xfrm>
            <a:off x="3729519" y="2051309"/>
            <a:ext cx="3955792" cy="27707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2">
            <a:extLst>
              <a:ext uri="{FF2B5EF4-FFF2-40B4-BE49-F238E27FC236}">
                <a16:creationId xmlns:a16="http://schemas.microsoft.com/office/drawing/2014/main" id="{24B8E99D-6CDA-A340-9A8F-6A21A278B7DA}"/>
              </a:ext>
            </a:extLst>
          </p:cNvPr>
          <p:cNvSpPr txBox="1">
            <a:spLocks/>
          </p:cNvSpPr>
          <p:nvPr/>
        </p:nvSpPr>
        <p:spPr>
          <a:xfrm>
            <a:off x="436011" y="3047388"/>
            <a:ext cx="10164252" cy="1005550"/>
          </a:xfrm>
          <a:prstGeom prst="rect">
            <a:avLst/>
          </a:prstGeom>
          <a:noFill/>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3"/>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dirty="0">
                <a:solidFill>
                  <a:schemeClr val="bg1"/>
                </a:solidFill>
                <a:latin typeface="Arial" panose="020B0604020202020204" pitchFamily="34" charset="0"/>
                <a:cs typeface="Arial" panose="020B0604020202020204" pitchFamily="34" charset="0"/>
              </a:rPr>
              <a:t>Conclusion</a:t>
            </a:r>
          </a:p>
        </p:txBody>
      </p:sp>
      <p:sp>
        <p:nvSpPr>
          <p:cNvPr id="3" name="Rectangle 2">
            <a:extLst>
              <a:ext uri="{FF2B5EF4-FFF2-40B4-BE49-F238E27FC236}">
                <a16:creationId xmlns:a16="http://schemas.microsoft.com/office/drawing/2014/main" id="{D092FA62-5DAD-2F28-6B59-033A72EB146C}"/>
              </a:ext>
            </a:extLst>
          </p:cNvPr>
          <p:cNvSpPr/>
          <p:nvPr/>
        </p:nvSpPr>
        <p:spPr>
          <a:xfrm>
            <a:off x="3359649" y="2434974"/>
            <a:ext cx="6113124" cy="2671281"/>
          </a:xfrm>
          <a:prstGeom prst="rect">
            <a:avLst/>
          </a:prstGeom>
          <a:noFill/>
          <a:ln w="508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AD9C60A-ACA7-6B05-458A-05CF6F73ADEA}"/>
              </a:ext>
            </a:extLst>
          </p:cNvPr>
          <p:cNvSpPr>
            <a:spLocks noGrp="1"/>
          </p:cNvSpPr>
          <p:nvPr>
            <p:ph type="sldNum" sz="quarter" idx="4"/>
          </p:nvPr>
        </p:nvSpPr>
        <p:spPr>
          <a:xfrm>
            <a:off x="8610600" y="6356350"/>
            <a:ext cx="2743200" cy="365125"/>
          </a:xfrm>
        </p:spPr>
        <p:txBody>
          <a:bodyPr/>
          <a:lstStyle/>
          <a:p>
            <a:fld id="{D3DF32FA-03BE-2541-922F-056FC2103095}" type="slidenum">
              <a:rPr lang="fr-FR" smtClean="0">
                <a:latin typeface="Arial" panose="020B0604020202020204" pitchFamily="34" charset="0"/>
                <a:cs typeface="Arial" panose="020B0604020202020204" pitchFamily="34" charset="0"/>
              </a:rPr>
              <a:t>26</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0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buFont typeface="+mj-lt"/>
              <a:buNone/>
            </a:pPr>
            <a:r>
              <a:rPr lang="fr-FR" dirty="0">
                <a:latin typeface="Arial" panose="020B0604020202020204" pitchFamily="34" charset="0"/>
                <a:cs typeface="Arial" panose="020B0604020202020204" pitchFamily="34" charset="0"/>
              </a:rPr>
              <a:t>En guise de conclusion</a:t>
            </a:r>
          </a:p>
        </p:txBody>
      </p:sp>
      <p:sp>
        <p:nvSpPr>
          <p:cNvPr id="6" name="ZoneTexte 5">
            <a:extLst>
              <a:ext uri="{FF2B5EF4-FFF2-40B4-BE49-F238E27FC236}">
                <a16:creationId xmlns:a16="http://schemas.microsoft.com/office/drawing/2014/main" id="{D2A271FA-8BE5-BFAE-2513-476E43000B0A}"/>
              </a:ext>
            </a:extLst>
          </p:cNvPr>
          <p:cNvSpPr txBox="1"/>
          <p:nvPr/>
        </p:nvSpPr>
        <p:spPr>
          <a:xfrm>
            <a:off x="833566" y="1371600"/>
            <a:ext cx="10345798" cy="923330"/>
          </a:xfrm>
          <a:prstGeom prst="rect">
            <a:avLst/>
          </a:prstGeom>
          <a:noFill/>
        </p:spPr>
        <p:txBody>
          <a:bodyPr wrap="square">
            <a:spAutoFit/>
          </a:bodyPr>
          <a:lstStyle/>
          <a:p>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230D166F-53AA-361B-7F60-BB5F83B11AC3}"/>
              </a:ext>
            </a:extLst>
          </p:cNvPr>
          <p:cNvSpPr>
            <a:spLocks noGrp="1"/>
          </p:cNvSpPr>
          <p:nvPr>
            <p:ph idx="1"/>
          </p:nvPr>
        </p:nvSpPr>
        <p:spPr/>
        <p:txBody>
          <a:bodyPr>
            <a:normAutofit/>
          </a:bodyPr>
          <a:lstStyle/>
          <a:p>
            <a:r>
              <a:rPr lang="fr-FR" sz="2400" dirty="0">
                <a:latin typeface="Calibri" panose="020F0502020204030204" pitchFamily="34" charset="0"/>
                <a:ea typeface="Calibri" panose="020F0502020204030204" pitchFamily="34" charset="0"/>
                <a:cs typeface="Calibri" panose="020F0502020204030204" pitchFamily="34" charset="0"/>
              </a:rPr>
              <a:t>L’agri-PV a déjà une longue histoire « sur le papier » mais la concrétisation des projets rend visible les incertitudes et les risques qui accompagnent ce nouvel objet </a:t>
            </a:r>
            <a:r>
              <a:rPr lang="fr-FR" sz="2400" dirty="0" err="1">
                <a:latin typeface="Calibri" panose="020F0502020204030204" pitchFamily="34" charset="0"/>
                <a:ea typeface="Calibri" panose="020F0502020204030204" pitchFamily="34" charset="0"/>
                <a:cs typeface="Calibri" panose="020F0502020204030204" pitchFamily="34" charset="0"/>
              </a:rPr>
              <a:t>socio-technique</a:t>
            </a:r>
            <a:r>
              <a:rPr lang="fr-FR" sz="2400" dirty="0">
                <a:latin typeface="Calibri" panose="020F0502020204030204" pitchFamily="34" charset="0"/>
                <a:ea typeface="Calibri" panose="020F0502020204030204" pitchFamily="34" charset="0"/>
                <a:cs typeface="Calibri" panose="020F0502020204030204" pitchFamily="34" charset="0"/>
              </a:rPr>
              <a:t>. </a:t>
            </a:r>
          </a:p>
          <a:p>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3" name="Espace réservé du numéro de diapositive 5">
            <a:extLst>
              <a:ext uri="{FF2B5EF4-FFF2-40B4-BE49-F238E27FC236}">
                <a16:creationId xmlns:a16="http://schemas.microsoft.com/office/drawing/2014/main" id="{DC948305-9E97-AE42-BA56-90D2C559137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27</a:t>
            </a:fld>
            <a:endParaRPr lang="fr-FR"/>
          </a:p>
        </p:txBody>
      </p:sp>
    </p:spTree>
    <p:extLst>
      <p:ext uri="{BB962C8B-B14F-4D97-AF65-F5344CB8AC3E}">
        <p14:creationId xmlns:p14="http://schemas.microsoft.com/office/powerpoint/2010/main" val="132263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buFont typeface="+mj-lt"/>
              <a:buNone/>
            </a:pPr>
            <a:r>
              <a:rPr lang="fr-FR" dirty="0">
                <a:latin typeface="Arial" panose="020B0604020202020204" pitchFamily="34" charset="0"/>
                <a:cs typeface="Arial" panose="020B0604020202020204" pitchFamily="34" charset="0"/>
              </a:rPr>
              <a:t>En guise de conclusion</a:t>
            </a:r>
          </a:p>
        </p:txBody>
      </p:sp>
      <p:sp>
        <p:nvSpPr>
          <p:cNvPr id="6" name="ZoneTexte 5">
            <a:extLst>
              <a:ext uri="{FF2B5EF4-FFF2-40B4-BE49-F238E27FC236}">
                <a16:creationId xmlns:a16="http://schemas.microsoft.com/office/drawing/2014/main" id="{D2A271FA-8BE5-BFAE-2513-476E43000B0A}"/>
              </a:ext>
            </a:extLst>
          </p:cNvPr>
          <p:cNvSpPr txBox="1"/>
          <p:nvPr/>
        </p:nvSpPr>
        <p:spPr>
          <a:xfrm>
            <a:off x="833566" y="1371600"/>
            <a:ext cx="10345798" cy="923330"/>
          </a:xfrm>
          <a:prstGeom prst="rect">
            <a:avLst/>
          </a:prstGeom>
          <a:noFill/>
        </p:spPr>
        <p:txBody>
          <a:bodyPr wrap="square">
            <a:spAutoFit/>
          </a:bodyPr>
          <a:lstStyle/>
          <a:p>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230D166F-53AA-361B-7F60-BB5F83B11AC3}"/>
              </a:ext>
            </a:extLst>
          </p:cNvPr>
          <p:cNvSpPr>
            <a:spLocks noGrp="1"/>
          </p:cNvSpPr>
          <p:nvPr>
            <p:ph idx="1"/>
          </p:nvPr>
        </p:nvSpPr>
        <p:spPr/>
        <p:txBody>
          <a:bodyPr>
            <a:normAutofit/>
          </a:bodyPr>
          <a:lstStyle/>
          <a:p>
            <a:r>
              <a:rPr lang="fr-FR" sz="2400" dirty="0">
                <a:latin typeface="Calibri" panose="020F0502020204030204" pitchFamily="34" charset="0"/>
                <a:ea typeface="Calibri" panose="020F0502020204030204" pitchFamily="34" charset="0"/>
                <a:cs typeface="Calibri" panose="020F0502020204030204" pitchFamily="34" charset="0"/>
              </a:rPr>
              <a:t>L’agri-PV a déjà une longue histoire « sur le papier » mais la concrétisation des projets rend visible les incertitudes et les risques qui accompagnent ce nouvel objet </a:t>
            </a:r>
            <a:r>
              <a:rPr lang="fr-FR" sz="2400" dirty="0" err="1">
                <a:latin typeface="Calibri" panose="020F0502020204030204" pitchFamily="34" charset="0"/>
                <a:ea typeface="Calibri" panose="020F0502020204030204" pitchFamily="34" charset="0"/>
                <a:cs typeface="Calibri" panose="020F0502020204030204" pitchFamily="34" charset="0"/>
              </a:rPr>
              <a:t>socio-technique</a:t>
            </a:r>
            <a:r>
              <a:rPr lang="fr-FR" sz="2400" dirty="0">
                <a:latin typeface="Calibri" panose="020F0502020204030204" pitchFamily="34" charset="0"/>
                <a:ea typeface="Calibri" panose="020F0502020204030204" pitchFamily="34" charset="0"/>
                <a:cs typeface="Calibri" panose="020F0502020204030204" pitchFamily="34" charset="0"/>
              </a:rPr>
              <a:t>. </a:t>
            </a:r>
          </a:p>
          <a:p>
            <a:endParaRPr lang="fr-FR" sz="2400" dirty="0">
              <a:latin typeface="Calibri" panose="020F0502020204030204" pitchFamily="34" charset="0"/>
              <a:ea typeface="Calibri" panose="020F0502020204030204" pitchFamily="34" charset="0"/>
              <a:cs typeface="Calibri" panose="020F0502020204030204" pitchFamily="34" charset="0"/>
            </a:endParaRPr>
          </a:p>
          <a:p>
            <a:r>
              <a:rPr lang="fr-FR" sz="2400" dirty="0">
                <a:latin typeface="Calibri" panose="020F0502020204030204" pitchFamily="34" charset="0"/>
                <a:ea typeface="Calibri" panose="020F0502020204030204" pitchFamily="34" charset="0"/>
                <a:cs typeface="Calibri" panose="020F0502020204030204" pitchFamily="34" charset="0"/>
              </a:rPr>
              <a:t>Le développement actuel de l’agri-PV et les débats qui l’accompagnent montrent moins des tensions en « pour/contre » (même s’il en existe) que des questionnements collectifs sur « quel(s) » agri-PV et à quelles conditions ? </a:t>
            </a:r>
          </a:p>
          <a:p>
            <a:r>
              <a:rPr lang="fr-FR" sz="2400" dirty="0">
                <a:latin typeface="Calibri" panose="020F0502020204030204" pitchFamily="34" charset="0"/>
                <a:ea typeface="Calibri" panose="020F0502020204030204" pitchFamily="34" charset="0"/>
                <a:cs typeface="Calibri" panose="020F0502020204030204" pitchFamily="34" charset="0"/>
              </a:rPr>
              <a:t> </a:t>
            </a:r>
          </a:p>
          <a:p>
            <a:endParaRPr lang="fr-FR" dirty="0"/>
          </a:p>
        </p:txBody>
      </p:sp>
      <p:sp>
        <p:nvSpPr>
          <p:cNvPr id="7" name="Espace réservé du numéro de diapositive 5">
            <a:extLst>
              <a:ext uri="{FF2B5EF4-FFF2-40B4-BE49-F238E27FC236}">
                <a16:creationId xmlns:a16="http://schemas.microsoft.com/office/drawing/2014/main" id="{076D3E70-A762-1F1E-EF51-905E5A62B65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28</a:t>
            </a:fld>
            <a:endParaRPr lang="fr-FR"/>
          </a:p>
        </p:txBody>
      </p:sp>
    </p:spTree>
    <p:extLst>
      <p:ext uri="{BB962C8B-B14F-4D97-AF65-F5344CB8AC3E}">
        <p14:creationId xmlns:p14="http://schemas.microsoft.com/office/powerpoint/2010/main" val="2550784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buFont typeface="+mj-lt"/>
              <a:buNone/>
            </a:pPr>
            <a:r>
              <a:rPr lang="fr-FR" dirty="0">
                <a:latin typeface="Arial" panose="020B0604020202020204" pitchFamily="34" charset="0"/>
                <a:cs typeface="Arial" panose="020B0604020202020204" pitchFamily="34" charset="0"/>
              </a:rPr>
              <a:t>En guise de conclusion</a:t>
            </a:r>
          </a:p>
        </p:txBody>
      </p:sp>
      <p:sp>
        <p:nvSpPr>
          <p:cNvPr id="6" name="ZoneTexte 5">
            <a:extLst>
              <a:ext uri="{FF2B5EF4-FFF2-40B4-BE49-F238E27FC236}">
                <a16:creationId xmlns:a16="http://schemas.microsoft.com/office/drawing/2014/main" id="{D2A271FA-8BE5-BFAE-2513-476E43000B0A}"/>
              </a:ext>
            </a:extLst>
          </p:cNvPr>
          <p:cNvSpPr txBox="1"/>
          <p:nvPr/>
        </p:nvSpPr>
        <p:spPr>
          <a:xfrm>
            <a:off x="833566" y="1371600"/>
            <a:ext cx="10345798" cy="923330"/>
          </a:xfrm>
          <a:prstGeom prst="rect">
            <a:avLst/>
          </a:prstGeom>
          <a:noFill/>
        </p:spPr>
        <p:txBody>
          <a:bodyPr wrap="square">
            <a:spAutoFit/>
          </a:bodyPr>
          <a:lstStyle/>
          <a:p>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230D166F-53AA-361B-7F60-BB5F83B11AC3}"/>
              </a:ext>
            </a:extLst>
          </p:cNvPr>
          <p:cNvSpPr>
            <a:spLocks noGrp="1"/>
          </p:cNvSpPr>
          <p:nvPr>
            <p:ph idx="1"/>
          </p:nvPr>
        </p:nvSpPr>
        <p:spPr/>
        <p:txBody>
          <a:bodyPr>
            <a:normAutofit/>
          </a:bodyPr>
          <a:lstStyle/>
          <a:p>
            <a:r>
              <a:rPr lang="fr-FR" sz="2400" dirty="0">
                <a:latin typeface="Calibri" panose="020F0502020204030204" pitchFamily="34" charset="0"/>
                <a:ea typeface="Calibri" panose="020F0502020204030204" pitchFamily="34" charset="0"/>
                <a:cs typeface="Calibri" panose="020F0502020204030204" pitchFamily="34" charset="0"/>
              </a:rPr>
              <a:t>L’agri-PV a déjà une longue histoire « sur le papier » mais la concrétisation des projets rend visible les incertitudes et les risques qui accompagnent ce nouvel objet </a:t>
            </a:r>
            <a:r>
              <a:rPr lang="fr-FR" sz="2400" dirty="0" err="1">
                <a:latin typeface="Calibri" panose="020F0502020204030204" pitchFamily="34" charset="0"/>
                <a:ea typeface="Calibri" panose="020F0502020204030204" pitchFamily="34" charset="0"/>
                <a:cs typeface="Calibri" panose="020F0502020204030204" pitchFamily="34" charset="0"/>
              </a:rPr>
              <a:t>socio-technique</a:t>
            </a:r>
            <a:r>
              <a:rPr lang="fr-FR" sz="2400" dirty="0">
                <a:latin typeface="Calibri" panose="020F0502020204030204" pitchFamily="34" charset="0"/>
                <a:ea typeface="Calibri" panose="020F0502020204030204" pitchFamily="34" charset="0"/>
                <a:cs typeface="Calibri" panose="020F0502020204030204" pitchFamily="34" charset="0"/>
              </a:rPr>
              <a:t>. </a:t>
            </a:r>
          </a:p>
          <a:p>
            <a:endParaRPr lang="fr-FR" sz="2400" dirty="0">
              <a:latin typeface="Calibri" panose="020F0502020204030204" pitchFamily="34" charset="0"/>
              <a:ea typeface="Calibri" panose="020F0502020204030204" pitchFamily="34" charset="0"/>
              <a:cs typeface="Calibri" panose="020F0502020204030204" pitchFamily="34" charset="0"/>
            </a:endParaRPr>
          </a:p>
          <a:p>
            <a:r>
              <a:rPr lang="fr-FR" sz="2400" dirty="0">
                <a:latin typeface="Calibri" panose="020F0502020204030204" pitchFamily="34" charset="0"/>
                <a:ea typeface="Calibri" panose="020F0502020204030204" pitchFamily="34" charset="0"/>
                <a:cs typeface="Calibri" panose="020F0502020204030204" pitchFamily="34" charset="0"/>
              </a:rPr>
              <a:t>Le développement actuel de l’agri-PV et les débats qui l’accompagnent montrent moins des tensions en « pour/contre » (même s’il en existe) que des questionnements collectifs sur « quel(s) » agri-PV et à quelles conditions ? </a:t>
            </a:r>
          </a:p>
          <a:p>
            <a:endParaRPr lang="fr-FR" sz="2400" dirty="0">
              <a:latin typeface="Calibri" panose="020F0502020204030204" pitchFamily="34" charset="0"/>
              <a:ea typeface="Calibri" panose="020F0502020204030204" pitchFamily="34" charset="0"/>
              <a:cs typeface="Calibri" panose="020F0502020204030204" pitchFamily="34" charset="0"/>
            </a:endParaRPr>
          </a:p>
          <a:p>
            <a:r>
              <a:rPr lang="fr-FR" sz="2400" dirty="0">
                <a:latin typeface="Calibri" panose="020F0502020204030204" pitchFamily="34" charset="0"/>
                <a:ea typeface="Calibri" panose="020F0502020204030204" pitchFamily="34" charset="0"/>
                <a:cs typeface="Calibri" panose="020F0502020204030204" pitchFamily="34" charset="0"/>
              </a:rPr>
              <a:t>Les contextes comptent ! L’agri-PV, comme les autres objets techniques, est moins confronté à un problème « d’acceptabilité sociale » que d’insertion négociée des projets dans les territoires, au cas par cas, et avec l’ensemble des parties prenantes. </a:t>
            </a:r>
          </a:p>
          <a:p>
            <a:endParaRPr lang="fr-FR" dirty="0"/>
          </a:p>
        </p:txBody>
      </p:sp>
      <p:sp>
        <p:nvSpPr>
          <p:cNvPr id="3" name="Espace réservé du numéro de diapositive 5">
            <a:extLst>
              <a:ext uri="{FF2B5EF4-FFF2-40B4-BE49-F238E27FC236}">
                <a16:creationId xmlns:a16="http://schemas.microsoft.com/office/drawing/2014/main" id="{E9A7C762-B3F6-C9E4-66EE-B5EFAD376A7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29</a:t>
            </a:fld>
            <a:endParaRPr lang="fr-FR"/>
          </a:p>
        </p:txBody>
      </p:sp>
    </p:spTree>
    <p:extLst>
      <p:ext uri="{BB962C8B-B14F-4D97-AF65-F5344CB8AC3E}">
        <p14:creationId xmlns:p14="http://schemas.microsoft.com/office/powerpoint/2010/main" val="16644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7C093-C9A4-474A-9ACC-0AF6931EE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12" y="6046256"/>
            <a:ext cx="1028700" cy="685800"/>
          </a:xfrm>
          <a:prstGeom prst="rect">
            <a:avLst/>
          </a:prstGeom>
        </p:spPr>
      </p:pic>
      <p:sp>
        <p:nvSpPr>
          <p:cNvPr id="7" name="Rectangle 6">
            <a:extLst>
              <a:ext uri="{FF2B5EF4-FFF2-40B4-BE49-F238E27FC236}">
                <a16:creationId xmlns:a16="http://schemas.microsoft.com/office/drawing/2014/main" id="{A9182D4E-761E-5140-B090-7CE5BDE35275}"/>
              </a:ext>
            </a:extLst>
          </p:cNvPr>
          <p:cNvSpPr/>
          <p:nvPr/>
        </p:nvSpPr>
        <p:spPr>
          <a:xfrm>
            <a:off x="8593111" y="2007481"/>
            <a:ext cx="3236400" cy="3240000"/>
          </a:xfrm>
          <a:prstGeom prst="rect">
            <a:avLst/>
          </a:prstGeom>
          <a:solidFill>
            <a:srgbClr val="10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8D742FF-64D7-524B-8A84-411535DB4871}"/>
              </a:ext>
            </a:extLst>
          </p:cNvPr>
          <p:cNvSpPr/>
          <p:nvPr/>
        </p:nvSpPr>
        <p:spPr>
          <a:xfrm>
            <a:off x="4464864" y="2007481"/>
            <a:ext cx="3236400" cy="3240000"/>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AAF1E68-D58A-374F-95FB-BEE5D0F25B6E}"/>
              </a:ext>
            </a:extLst>
          </p:cNvPr>
          <p:cNvSpPr/>
          <p:nvPr/>
        </p:nvSpPr>
        <p:spPr>
          <a:xfrm>
            <a:off x="376959" y="2007481"/>
            <a:ext cx="3236400" cy="3240000"/>
          </a:xfrm>
          <a:prstGeom prst="rect">
            <a:avLst/>
          </a:prstGeom>
          <a:solidFill>
            <a:srgbClr val="001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a:extLst>
              <a:ext uri="{FF2B5EF4-FFF2-40B4-BE49-F238E27FC236}">
                <a16:creationId xmlns:a16="http://schemas.microsoft.com/office/drawing/2014/main" id="{2637814E-E530-8C45-B4D9-835C96959B77}"/>
              </a:ext>
            </a:extLst>
          </p:cNvPr>
          <p:cNvSpPr txBox="1">
            <a:spLocks/>
          </p:cNvSpPr>
          <p:nvPr/>
        </p:nvSpPr>
        <p:spPr>
          <a:xfrm>
            <a:off x="360000" y="2007481"/>
            <a:ext cx="3240000" cy="3240000"/>
          </a:xfrm>
          <a:prstGeom prst="rect">
            <a:avLst/>
          </a:prstGeom>
          <a:noFill/>
          <a:ln>
            <a:noFill/>
          </a:ln>
        </p:spPr>
        <p:txBody>
          <a:bodyPr lIns="360000" tIns="46800" rIns="360000" anchor="ctr">
            <a:normAutofit/>
          </a:bodyPr>
          <a:lstStyle>
            <a:lvl1pPr marL="0" indent="444500" algn="ctr" defTabSz="914400" rtl="0" eaLnBrk="1" latinLnBrk="0" hangingPunct="1">
              <a:lnSpc>
                <a:spcPct val="110000"/>
              </a:lnSpc>
              <a:spcBef>
                <a:spcPts val="1000"/>
              </a:spcBef>
              <a:buClr>
                <a:schemeClr val="bg1"/>
              </a:buClr>
              <a:buSzPct val="200000"/>
              <a:buFont typeface="+mj-lt"/>
              <a:buAutoNum type="arabicPeriod"/>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1. </a:t>
            </a:r>
            <a:r>
              <a:rPr lang="fr-FR" sz="2600" dirty="0">
                <a:solidFill>
                  <a:schemeClr val="bg1"/>
                </a:solidFill>
                <a:latin typeface="Arial" panose="020B0604020202020204" pitchFamily="34" charset="0"/>
                <a:cs typeface="Arial" panose="020B0604020202020204" pitchFamily="34" charset="0"/>
              </a:rPr>
              <a:t>Introduction et éléments de méthode</a:t>
            </a:r>
          </a:p>
        </p:txBody>
      </p:sp>
      <p:sp>
        <p:nvSpPr>
          <p:cNvPr id="11" name="Espace réservé du texte 2">
            <a:extLst>
              <a:ext uri="{FF2B5EF4-FFF2-40B4-BE49-F238E27FC236}">
                <a16:creationId xmlns:a16="http://schemas.microsoft.com/office/drawing/2014/main" id="{B6BBBE1E-C7A1-C84D-B3C8-FCAC343E7E8D}"/>
              </a:ext>
            </a:extLst>
          </p:cNvPr>
          <p:cNvSpPr txBox="1">
            <a:spLocks/>
          </p:cNvSpPr>
          <p:nvPr/>
        </p:nvSpPr>
        <p:spPr>
          <a:xfrm>
            <a:off x="4467520" y="2007481"/>
            <a:ext cx="3240000" cy="3240000"/>
          </a:xfrm>
          <a:prstGeom prst="rect">
            <a:avLst/>
          </a:prstGeom>
          <a:noFill/>
          <a:ln>
            <a:noFill/>
          </a:ln>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2"/>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2. </a:t>
            </a:r>
            <a:r>
              <a:rPr lang="fr-FR" dirty="0">
                <a:solidFill>
                  <a:schemeClr val="bg1"/>
                </a:solidFill>
                <a:latin typeface="Arial" panose="020B0604020202020204" pitchFamily="34" charset="0"/>
                <a:cs typeface="Arial" panose="020B0604020202020204" pitchFamily="34" charset="0"/>
              </a:rPr>
              <a:t>Historique de l’agri-PV</a:t>
            </a:r>
          </a:p>
        </p:txBody>
      </p:sp>
      <p:sp>
        <p:nvSpPr>
          <p:cNvPr id="12" name="Espace réservé du texte 2">
            <a:extLst>
              <a:ext uri="{FF2B5EF4-FFF2-40B4-BE49-F238E27FC236}">
                <a16:creationId xmlns:a16="http://schemas.microsoft.com/office/drawing/2014/main" id="{24B8E99D-6CDA-A340-9A8F-6A21A278B7DA}"/>
              </a:ext>
            </a:extLst>
          </p:cNvPr>
          <p:cNvSpPr txBox="1">
            <a:spLocks/>
          </p:cNvSpPr>
          <p:nvPr/>
        </p:nvSpPr>
        <p:spPr>
          <a:xfrm>
            <a:off x="8575041" y="2007481"/>
            <a:ext cx="3240000" cy="3240000"/>
          </a:xfrm>
          <a:prstGeom prst="rect">
            <a:avLst/>
          </a:prstGeom>
          <a:noFill/>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3"/>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3. </a:t>
            </a:r>
            <a:r>
              <a:rPr lang="fr-FR" dirty="0">
                <a:solidFill>
                  <a:schemeClr val="bg1"/>
                </a:solidFill>
                <a:latin typeface="Arial" panose="020B0604020202020204" pitchFamily="34" charset="0"/>
                <a:cs typeface="Arial" panose="020B0604020202020204" pitchFamily="34" charset="0"/>
              </a:rPr>
              <a:t>Les thèmes de la controverse</a:t>
            </a:r>
          </a:p>
        </p:txBody>
      </p:sp>
      <p:sp>
        <p:nvSpPr>
          <p:cNvPr id="2" name="Rectangle 1">
            <a:extLst>
              <a:ext uri="{FF2B5EF4-FFF2-40B4-BE49-F238E27FC236}">
                <a16:creationId xmlns:a16="http://schemas.microsoft.com/office/drawing/2014/main" id="{34BE292B-C298-5338-3BA1-D04903D84BD8}"/>
              </a:ext>
            </a:extLst>
          </p:cNvPr>
          <p:cNvSpPr/>
          <p:nvPr/>
        </p:nvSpPr>
        <p:spPr>
          <a:xfrm>
            <a:off x="151899" y="1756882"/>
            <a:ext cx="3686520" cy="372952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650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300m1460064-light.jpeg">
            <a:extLst>
              <a:ext uri="{FF2B5EF4-FFF2-40B4-BE49-F238E27FC236}">
                <a16:creationId xmlns:a16="http://schemas.microsoft.com/office/drawing/2014/main" id="{4CE132E7-4EFC-8C46-874C-CE1C962C42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4544FA2-4C84-0744-BDA9-D8D658862A5C}"/>
              </a:ext>
            </a:extLst>
          </p:cNvPr>
          <p:cNvSpPr/>
          <p:nvPr/>
        </p:nvSpPr>
        <p:spPr>
          <a:xfrm>
            <a:off x="816858" y="0"/>
            <a:ext cx="5040001" cy="5034600"/>
          </a:xfrm>
          <a:prstGeom prst="rect">
            <a:avLst/>
          </a:prstGeom>
          <a:solidFill>
            <a:srgbClr val="1089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89310BD6-0BFB-8B42-AA8F-68F7E7406E29}"/>
              </a:ext>
            </a:extLst>
          </p:cNvPr>
          <p:cNvSpPr txBox="1"/>
          <p:nvPr/>
        </p:nvSpPr>
        <p:spPr>
          <a:xfrm>
            <a:off x="1269932" y="1893680"/>
            <a:ext cx="435616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Merci</a:t>
            </a:r>
          </a:p>
        </p:txBody>
      </p:sp>
      <p:pic>
        <p:nvPicPr>
          <p:cNvPr id="8" name="Imag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6857" y="316703"/>
            <a:ext cx="2157984" cy="1255776"/>
          </a:xfrm>
          <a:prstGeom prst="rect">
            <a:avLst/>
          </a:prstGeom>
        </p:spPr>
      </p:pic>
      <p:pic>
        <p:nvPicPr>
          <p:cNvPr id="3" name="Image 2">
            <a:extLst>
              <a:ext uri="{FF2B5EF4-FFF2-40B4-BE49-F238E27FC236}">
                <a16:creationId xmlns:a16="http://schemas.microsoft.com/office/drawing/2014/main" id="{1A12C2C0-71D1-268D-8238-F0D227705316}"/>
              </a:ext>
            </a:extLst>
          </p:cNvPr>
          <p:cNvPicPr>
            <a:picLocks noChangeAspect="1"/>
          </p:cNvPicPr>
          <p:nvPr/>
        </p:nvPicPr>
        <p:blipFill>
          <a:blip r:embed="rId5"/>
          <a:stretch>
            <a:fillRect/>
          </a:stretch>
        </p:blipFill>
        <p:spPr>
          <a:xfrm>
            <a:off x="7112193" y="4820739"/>
            <a:ext cx="5079807" cy="2037261"/>
          </a:xfrm>
          <a:prstGeom prst="rect">
            <a:avLst/>
          </a:prstGeom>
        </p:spPr>
      </p:pic>
    </p:spTree>
    <p:extLst>
      <p:ext uri="{BB962C8B-B14F-4D97-AF65-F5344CB8AC3E}">
        <p14:creationId xmlns:p14="http://schemas.microsoft.com/office/powerpoint/2010/main" val="251531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1950699"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La </a:t>
            </a:r>
            <a:r>
              <a:rPr lang="fr-FR" b="1" i="1" dirty="0">
                <a:latin typeface="Arial" panose="020B0604020202020204" pitchFamily="34" charset="0"/>
                <a:cs typeface="Arial" panose="020B0604020202020204" pitchFamily="34" charset="0"/>
              </a:rPr>
              <a:t>controverse</a:t>
            </a:r>
            <a:r>
              <a:rPr lang="fr-FR" dirty="0">
                <a:latin typeface="Arial" panose="020B0604020202020204" pitchFamily="34" charset="0"/>
                <a:cs typeface="Arial" panose="020B0604020202020204" pitchFamily="34" charset="0"/>
              </a:rPr>
              <a: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une situation typique des sociétés à haute technologie  </a:t>
            </a:r>
          </a:p>
        </p:txBody>
      </p:sp>
      <p:sp>
        <p:nvSpPr>
          <p:cNvPr id="4" name="ZoneTexte 3">
            <a:extLst>
              <a:ext uri="{FF2B5EF4-FFF2-40B4-BE49-F238E27FC236}">
                <a16:creationId xmlns:a16="http://schemas.microsoft.com/office/drawing/2014/main" id="{13483706-CF60-08A6-3BCA-0912C776DC98}"/>
              </a:ext>
            </a:extLst>
          </p:cNvPr>
          <p:cNvSpPr txBox="1"/>
          <p:nvPr/>
        </p:nvSpPr>
        <p:spPr>
          <a:xfrm>
            <a:off x="818388" y="2094143"/>
            <a:ext cx="6188468" cy="3416320"/>
          </a:xfrm>
          <a:prstGeom prst="rect">
            <a:avLst/>
          </a:prstGeom>
          <a:noFill/>
        </p:spPr>
        <p:txBody>
          <a:bodyPr wrap="square">
            <a:spAutoFit/>
          </a:bodyPr>
          <a:lstStyle/>
          <a:p>
            <a:r>
              <a:rPr lang="fr-FR" sz="1800" b="0" i="0" u="none" strike="noStrike" dirty="0">
                <a:solidFill>
                  <a:srgbClr val="000000"/>
                </a:solidFill>
                <a:effectLst/>
                <a:latin typeface="Calibri Light" panose="020F0302020204030204" pitchFamily="34" charset="0"/>
              </a:rPr>
              <a:t>Une controverse est une </a:t>
            </a:r>
            <a:r>
              <a:rPr lang="fr-FR" sz="1800" b="1" i="0" u="none" strike="noStrike" dirty="0">
                <a:solidFill>
                  <a:srgbClr val="000000"/>
                </a:solidFill>
                <a:effectLst/>
                <a:latin typeface="Calibri Light" panose="020F0302020204030204" pitchFamily="34" charset="0"/>
              </a:rPr>
              <a:t>situation </a:t>
            </a:r>
            <a:r>
              <a:rPr lang="fr-FR" sz="1800" b="0" i="0" u="none" strike="noStrike" dirty="0">
                <a:solidFill>
                  <a:srgbClr val="000000"/>
                </a:solidFill>
                <a:effectLst/>
                <a:latin typeface="Calibri Light" panose="020F0302020204030204" pitchFamily="34" charset="0"/>
              </a:rPr>
              <a:t>dans laquelle un </a:t>
            </a:r>
            <a:r>
              <a:rPr lang="fr-FR" sz="1800" b="1" i="0" u="none" strike="noStrike" dirty="0">
                <a:solidFill>
                  <a:srgbClr val="000000"/>
                </a:solidFill>
                <a:effectLst/>
                <a:latin typeface="Calibri Light" panose="020F0302020204030204" pitchFamily="34" charset="0"/>
              </a:rPr>
              <a:t>différend/désaccord </a:t>
            </a:r>
            <a:r>
              <a:rPr lang="fr-FR" sz="1800" i="0" u="none" strike="noStrike" dirty="0">
                <a:solidFill>
                  <a:srgbClr val="000000"/>
                </a:solidFill>
                <a:effectLst/>
                <a:latin typeface="Calibri Light" panose="020F0302020204030204" pitchFamily="34" charset="0"/>
              </a:rPr>
              <a:t>met aux prises, </a:t>
            </a:r>
            <a:r>
              <a:rPr lang="fr-FR" sz="1800" b="1" i="0" u="none" strike="noStrike" dirty="0">
                <a:solidFill>
                  <a:srgbClr val="000000"/>
                </a:solidFill>
                <a:effectLst/>
                <a:latin typeface="Calibri Light" panose="020F0302020204030204" pitchFamily="34" charset="0"/>
              </a:rPr>
              <a:t>devant un/des publics</a:t>
            </a:r>
            <a:r>
              <a:rPr lang="fr-FR" sz="1800" i="0" u="none" strike="noStrike" dirty="0">
                <a:solidFill>
                  <a:srgbClr val="000000"/>
                </a:solidFill>
                <a:effectLst/>
                <a:latin typeface="Calibri Light" panose="020F0302020204030204" pitchFamily="34" charset="0"/>
              </a:rPr>
              <a:t>, </a:t>
            </a:r>
            <a:r>
              <a:rPr lang="fr-FR" sz="1800" b="1" i="0" u="none" strike="noStrike" dirty="0">
                <a:solidFill>
                  <a:srgbClr val="000000"/>
                </a:solidFill>
                <a:effectLst/>
                <a:latin typeface="Calibri Light" panose="020F0302020204030204" pitchFamily="34" charset="0"/>
              </a:rPr>
              <a:t>plusieurs parties </a:t>
            </a:r>
            <a:r>
              <a:rPr lang="fr-FR" sz="1800" b="0" i="0" u="none" strike="noStrike" dirty="0">
                <a:solidFill>
                  <a:srgbClr val="000000"/>
                </a:solidFill>
                <a:effectLst/>
                <a:latin typeface="Calibri Light" panose="020F0302020204030204" pitchFamily="34" charset="0"/>
              </a:rPr>
              <a:t>– chaque partie engageant des </a:t>
            </a:r>
            <a:r>
              <a:rPr lang="fr-FR" sz="1800" b="1" i="0" u="none" strike="noStrike" dirty="0">
                <a:solidFill>
                  <a:srgbClr val="000000"/>
                </a:solidFill>
                <a:effectLst/>
                <a:latin typeface="Calibri Light" panose="020F0302020204030204" pitchFamily="34" charset="0"/>
              </a:rPr>
              <a:t>savoirs spécialisés </a:t>
            </a:r>
            <a:r>
              <a:rPr lang="fr-FR" sz="1800" b="0" i="0" u="none" strike="noStrike" dirty="0">
                <a:solidFill>
                  <a:srgbClr val="000000"/>
                </a:solidFill>
                <a:effectLst/>
                <a:latin typeface="Calibri Light" panose="020F0302020204030204" pitchFamily="34" charset="0"/>
              </a:rPr>
              <a:t> et aucune ne parvenant à imposer des </a:t>
            </a:r>
            <a:r>
              <a:rPr lang="fr-FR" sz="1800" b="1" i="0" u="none" strike="noStrike" dirty="0">
                <a:solidFill>
                  <a:srgbClr val="000000"/>
                </a:solidFill>
                <a:effectLst/>
                <a:latin typeface="Calibri Light" panose="020F0302020204030204" pitchFamily="34" charset="0"/>
              </a:rPr>
              <a:t>certitudes. </a:t>
            </a:r>
            <a:endParaRPr lang="fr-FR" sz="1800" b="0" i="0" u="none" strike="noStrike" dirty="0">
              <a:solidFill>
                <a:srgbClr val="000000"/>
              </a:solidFill>
              <a:effectLst/>
              <a:latin typeface="Calibri Light" panose="020F0302020204030204" pitchFamily="34" charset="0"/>
            </a:endParaRPr>
          </a:p>
          <a:p>
            <a:endParaRPr lang="fr-FR" dirty="0">
              <a:solidFill>
                <a:srgbClr val="000000"/>
              </a:solidFill>
              <a:latin typeface="Calibri Light" panose="020F0302020204030204" pitchFamily="34" charset="0"/>
            </a:endParaRPr>
          </a:p>
          <a:p>
            <a:r>
              <a:rPr lang="fr-FR" sz="1800" b="0" i="0" u="none" strike="noStrike" dirty="0">
                <a:solidFill>
                  <a:srgbClr val="000000"/>
                </a:solidFill>
                <a:effectLst/>
                <a:latin typeface="Calibri Light" panose="020F0302020204030204" pitchFamily="34" charset="0"/>
              </a:rPr>
              <a:t>Une controverse est caractérisée par un enchevêtrement d’enjeux variés, </a:t>
            </a:r>
            <a:r>
              <a:rPr lang="fr-FR" sz="1800" b="1" i="0" u="none" strike="noStrike" dirty="0">
                <a:solidFill>
                  <a:srgbClr val="000000"/>
                </a:solidFill>
                <a:effectLst/>
                <a:latin typeface="Calibri Light" panose="020F0302020204030204" pitchFamily="34" charset="0"/>
              </a:rPr>
              <a:t>de faits et de valeurs </a:t>
            </a:r>
            <a:r>
              <a:rPr lang="fr-FR" sz="1800" b="0" i="0" u="none" strike="noStrike" dirty="0">
                <a:solidFill>
                  <a:srgbClr val="000000"/>
                </a:solidFill>
                <a:effectLst/>
                <a:latin typeface="Calibri Light" panose="020F0302020204030204" pitchFamily="34" charset="0"/>
              </a:rPr>
              <a:t>ainsi que par le fait que s’y jouent simultanément une définition de la </a:t>
            </a:r>
            <a:r>
              <a:rPr lang="fr-FR" sz="1800" b="1" i="0" u="none" strike="noStrike" dirty="0">
                <a:solidFill>
                  <a:srgbClr val="000000"/>
                </a:solidFill>
                <a:effectLst/>
                <a:latin typeface="Calibri Light" panose="020F0302020204030204" pitchFamily="34" charset="0"/>
              </a:rPr>
              <a:t>technique et du social. </a:t>
            </a:r>
          </a:p>
          <a:p>
            <a:endParaRPr lang="fr-FR" b="1" dirty="0">
              <a:solidFill>
                <a:srgbClr val="000000"/>
              </a:solidFill>
              <a:latin typeface="Calibri Light" panose="020F0302020204030204" pitchFamily="34" charset="0"/>
            </a:endParaRPr>
          </a:p>
          <a:p>
            <a:r>
              <a:rPr lang="fr-FR" dirty="0">
                <a:solidFill>
                  <a:srgbClr val="000000"/>
                </a:solidFill>
                <a:latin typeface="Calibri Light" panose="020F0302020204030204" pitchFamily="34" charset="0"/>
              </a:rPr>
              <a:t>Une controverse est une situation </a:t>
            </a:r>
            <a:r>
              <a:rPr lang="fr-FR" b="1" dirty="0">
                <a:solidFill>
                  <a:srgbClr val="000000"/>
                </a:solidFill>
                <a:latin typeface="Calibri Light" panose="020F0302020204030204" pitchFamily="34" charset="0"/>
              </a:rPr>
              <a:t>d’exploration collective, </a:t>
            </a:r>
            <a:r>
              <a:rPr lang="fr-FR" dirty="0">
                <a:solidFill>
                  <a:srgbClr val="000000"/>
                </a:solidFill>
                <a:latin typeface="Calibri Light" panose="020F0302020204030204" pitchFamily="34" charset="0"/>
              </a:rPr>
              <a:t>conduisant </a:t>
            </a:r>
            <a:r>
              <a:rPr lang="fr-FR" b="1" dirty="0">
                <a:solidFill>
                  <a:srgbClr val="000000"/>
                </a:solidFill>
                <a:latin typeface="Calibri Light" panose="020F0302020204030204" pitchFamily="34" charset="0"/>
              </a:rPr>
              <a:t>à l’émergence de nouveaux acteurs</a:t>
            </a:r>
            <a:r>
              <a:rPr lang="fr-FR" dirty="0">
                <a:solidFill>
                  <a:srgbClr val="000000"/>
                </a:solidFill>
                <a:latin typeface="Calibri Light" panose="020F0302020204030204" pitchFamily="34" charset="0"/>
              </a:rPr>
              <a:t>, de nouvelles positions, </a:t>
            </a:r>
            <a:r>
              <a:rPr lang="fr-FR" b="1" dirty="0">
                <a:solidFill>
                  <a:srgbClr val="000000"/>
                </a:solidFill>
                <a:latin typeface="Calibri Light" panose="020F0302020204030204" pitchFamily="34" charset="0"/>
              </a:rPr>
              <a:t>de nouvelles connaissances</a:t>
            </a:r>
            <a:r>
              <a:rPr lang="fr-FR" dirty="0">
                <a:solidFill>
                  <a:srgbClr val="000000"/>
                </a:solidFill>
                <a:latin typeface="Calibri Light" panose="020F0302020204030204" pitchFamily="34" charset="0"/>
              </a:rPr>
              <a:t>. </a:t>
            </a:r>
            <a:endParaRPr lang="fr-FR" dirty="0"/>
          </a:p>
        </p:txBody>
      </p:sp>
      <p:pic>
        <p:nvPicPr>
          <p:cNvPr id="1026" name="Picture 2" descr="Une image contenant calendrier&#10;&#10;Description générée automatiquement">
            <a:extLst>
              <a:ext uri="{FF2B5EF4-FFF2-40B4-BE49-F238E27FC236}">
                <a16:creationId xmlns:a16="http://schemas.microsoft.com/office/drawing/2014/main" id="{889580B6-433D-00B8-27F9-7983FDF6A5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7673" y="2075454"/>
            <a:ext cx="3876675" cy="387667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5">
            <a:extLst>
              <a:ext uri="{FF2B5EF4-FFF2-40B4-BE49-F238E27FC236}">
                <a16:creationId xmlns:a16="http://schemas.microsoft.com/office/drawing/2014/main" id="{0D027121-DF5D-1726-D9CE-B7C37A560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4</a:t>
            </a:fld>
            <a:endParaRPr lang="fr-FR"/>
          </a:p>
        </p:txBody>
      </p:sp>
    </p:spTree>
    <p:extLst>
      <p:ext uri="{BB962C8B-B14F-4D97-AF65-F5344CB8AC3E}">
        <p14:creationId xmlns:p14="http://schemas.microsoft.com/office/powerpoint/2010/main" val="1113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7429499"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Matériaux et méthodes </a:t>
            </a:r>
          </a:p>
        </p:txBody>
      </p:sp>
      <p:sp>
        <p:nvSpPr>
          <p:cNvPr id="4" name="ZoneTexte 3">
            <a:extLst>
              <a:ext uri="{FF2B5EF4-FFF2-40B4-BE49-F238E27FC236}">
                <a16:creationId xmlns:a16="http://schemas.microsoft.com/office/drawing/2014/main" id="{13483706-CF60-08A6-3BCA-0912C776DC98}"/>
              </a:ext>
            </a:extLst>
          </p:cNvPr>
          <p:cNvSpPr txBox="1"/>
          <p:nvPr/>
        </p:nvSpPr>
        <p:spPr>
          <a:xfrm>
            <a:off x="279400" y="1145823"/>
            <a:ext cx="5702300" cy="2523768"/>
          </a:xfrm>
          <a:prstGeom prst="rect">
            <a:avLst/>
          </a:prstGeom>
          <a:noFill/>
        </p:spPr>
        <p:txBody>
          <a:bodyPr wrap="square">
            <a:spAutoFit/>
          </a:bodyPr>
          <a:lstStyle/>
          <a:p>
            <a:r>
              <a:rPr lang="fr-FR" sz="2000" dirty="0">
                <a:solidFill>
                  <a:srgbClr val="002060"/>
                </a:solidFill>
              </a:rPr>
              <a:t>En majeur :</a:t>
            </a:r>
            <a:endParaRPr lang="fr-FR" sz="2000" b="0" i="0" u="none" strike="noStrike" dirty="0">
              <a:solidFill>
                <a:srgbClr val="002060"/>
              </a:solidFill>
              <a:effectLst/>
            </a:endParaRPr>
          </a:p>
          <a:p>
            <a:r>
              <a:rPr lang="fr-FR" sz="2000" dirty="0">
                <a:solidFill>
                  <a:srgbClr val="002060"/>
                </a:solidFill>
              </a:rPr>
              <a:t>Lecture de rapports et documents via Internet et suivi des citations et liens </a:t>
            </a:r>
          </a:p>
          <a:p>
            <a:r>
              <a:rPr lang="fr-FR" sz="2000" dirty="0">
                <a:solidFill>
                  <a:srgbClr val="002060"/>
                </a:solidFill>
              </a:rPr>
              <a:t>Première analyse de la presse </a:t>
            </a:r>
            <a:endParaRPr lang="fr-FR" sz="2000" b="0" i="0" u="none" strike="noStrike" dirty="0">
              <a:solidFill>
                <a:srgbClr val="002060"/>
              </a:solidFill>
              <a:effectLst/>
            </a:endParaRPr>
          </a:p>
          <a:p>
            <a:endParaRPr lang="fr-FR" sz="2000" dirty="0">
              <a:solidFill>
                <a:srgbClr val="002060"/>
              </a:solidFill>
            </a:endParaRPr>
          </a:p>
          <a:p>
            <a:r>
              <a:rPr lang="fr-FR" sz="2000" b="0" i="0" u="none" strike="noStrike" dirty="0">
                <a:solidFill>
                  <a:srgbClr val="002060"/>
                </a:solidFill>
                <a:effectLst/>
              </a:rPr>
              <a:t>En mineur : </a:t>
            </a:r>
          </a:p>
          <a:p>
            <a:r>
              <a:rPr lang="fr-FR" sz="2000" dirty="0">
                <a:solidFill>
                  <a:srgbClr val="002060"/>
                </a:solidFill>
              </a:rPr>
              <a:t>Étude de la littérature scientifique </a:t>
            </a:r>
          </a:p>
          <a:p>
            <a:r>
              <a:rPr lang="fr-FR" dirty="0">
                <a:solidFill>
                  <a:srgbClr val="000000"/>
                </a:solidFill>
                <a:latin typeface="Calibri Light" panose="020F0302020204030204" pitchFamily="34" charset="0"/>
              </a:rPr>
              <a:t> </a:t>
            </a:r>
            <a:endParaRPr lang="fr-FR" dirty="0"/>
          </a:p>
        </p:txBody>
      </p:sp>
      <p:pic>
        <p:nvPicPr>
          <p:cNvPr id="5" name="Image 4" descr="Une image contenant texte, homme, habits, personne&#10;&#10;Description générée automatiquement">
            <a:extLst>
              <a:ext uri="{FF2B5EF4-FFF2-40B4-BE49-F238E27FC236}">
                <a16:creationId xmlns:a16="http://schemas.microsoft.com/office/drawing/2014/main" id="{523C6B3A-B067-4505-AA3A-26FDE1452E7A}"/>
              </a:ext>
            </a:extLst>
          </p:cNvPr>
          <p:cNvPicPr>
            <a:picLocks noChangeAspect="1"/>
          </p:cNvPicPr>
          <p:nvPr/>
        </p:nvPicPr>
        <p:blipFill>
          <a:blip r:embed="rId3" cstate="screen">
            <a:extLst>
              <a:ext uri="{28A0092B-C50C-407E-A947-70E740481C1C}">
                <a14:useLocalDpi xmlns:a14="http://schemas.microsoft.com/office/drawing/2010/main"/>
              </a:ext>
            </a:extLst>
          </a:blip>
          <a:srcRect r="-81"/>
          <a:stretch/>
        </p:blipFill>
        <p:spPr>
          <a:xfrm>
            <a:off x="0" y="3673608"/>
            <a:ext cx="5573683" cy="3159942"/>
          </a:xfrm>
          <a:prstGeom prst="rect">
            <a:avLst/>
          </a:prstGeom>
          <a:ln>
            <a:solidFill>
              <a:schemeClr val="accent1"/>
            </a:solidFill>
          </a:ln>
        </p:spPr>
      </p:pic>
      <p:pic>
        <p:nvPicPr>
          <p:cNvPr id="6" name="Image 5" descr="Une image contenant texte, Police, capture d’écran&#10;&#10;Description générée automatiquement">
            <a:extLst>
              <a:ext uri="{FF2B5EF4-FFF2-40B4-BE49-F238E27FC236}">
                <a16:creationId xmlns:a16="http://schemas.microsoft.com/office/drawing/2014/main" id="{EC4A08D4-F920-C1EB-E12B-C0A1927911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4326" y="3547212"/>
            <a:ext cx="5825455" cy="2134914"/>
          </a:xfrm>
          <a:prstGeom prst="rect">
            <a:avLst/>
          </a:prstGeom>
        </p:spPr>
      </p:pic>
      <p:pic>
        <p:nvPicPr>
          <p:cNvPr id="3" name="Image 2" descr="Une image contenant texte, Police, capture d’écran&#10;&#10;Description générée automatiquement">
            <a:extLst>
              <a:ext uri="{FF2B5EF4-FFF2-40B4-BE49-F238E27FC236}">
                <a16:creationId xmlns:a16="http://schemas.microsoft.com/office/drawing/2014/main" id="{D20BDB8B-8361-ED44-8D57-EFFA7D9448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6381" y="4226561"/>
            <a:ext cx="6096000" cy="2384809"/>
          </a:xfrm>
          <a:prstGeom prst="rect">
            <a:avLst/>
          </a:prstGeom>
          <a:ln>
            <a:solidFill>
              <a:schemeClr val="accent1"/>
            </a:solidFill>
          </a:ln>
        </p:spPr>
      </p:pic>
      <p:pic>
        <p:nvPicPr>
          <p:cNvPr id="7" name="Image 6" descr="Une image contenant texte, habits, veste, personne&#10;&#10;Description générée automatiquement">
            <a:extLst>
              <a:ext uri="{FF2B5EF4-FFF2-40B4-BE49-F238E27FC236}">
                <a16:creationId xmlns:a16="http://schemas.microsoft.com/office/drawing/2014/main" id="{97796032-B776-1E3E-48BD-20C560DCD7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0" y="1008043"/>
            <a:ext cx="6096000" cy="2521639"/>
          </a:xfrm>
          <a:prstGeom prst="rect">
            <a:avLst/>
          </a:prstGeom>
          <a:ln>
            <a:solidFill>
              <a:schemeClr val="accent1"/>
            </a:solidFill>
          </a:ln>
        </p:spPr>
      </p:pic>
      <p:sp>
        <p:nvSpPr>
          <p:cNvPr id="8" name="Espace réservé du numéro de diapositive 5">
            <a:extLst>
              <a:ext uri="{FF2B5EF4-FFF2-40B4-BE49-F238E27FC236}">
                <a16:creationId xmlns:a16="http://schemas.microsoft.com/office/drawing/2014/main" id="{330CD277-2BF6-AA94-C67A-83A909D21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5</a:t>
            </a:fld>
            <a:endParaRPr lang="fr-FR"/>
          </a:p>
        </p:txBody>
      </p:sp>
    </p:spTree>
    <p:extLst>
      <p:ext uri="{BB962C8B-B14F-4D97-AF65-F5344CB8AC3E}">
        <p14:creationId xmlns:p14="http://schemas.microsoft.com/office/powerpoint/2010/main" val="259492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43258-935A-B6E3-C56B-F42F9E4DDE61}"/>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Décompte des articles mentionnant l’</a:t>
            </a:r>
            <a:r>
              <a:rPr lang="fr-FR" dirty="0" err="1">
                <a:latin typeface="Arial" panose="020B0604020202020204" pitchFamily="34" charset="0"/>
                <a:cs typeface="Arial" panose="020B0604020202020204" pitchFamily="34" charset="0"/>
              </a:rPr>
              <a:t>agrivoltaïsme</a:t>
            </a:r>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D2A271FA-8BE5-BFAE-2513-476E43000B0A}"/>
              </a:ext>
            </a:extLst>
          </p:cNvPr>
          <p:cNvSpPr txBox="1"/>
          <p:nvPr/>
        </p:nvSpPr>
        <p:spPr>
          <a:xfrm>
            <a:off x="923101" y="6257835"/>
            <a:ext cx="10345798" cy="1477328"/>
          </a:xfrm>
          <a:prstGeom prst="rect">
            <a:avLst/>
          </a:prstGeom>
          <a:noFill/>
        </p:spPr>
        <p:txBody>
          <a:bodyPr wrap="square">
            <a:spAutoFit/>
          </a:bodyPr>
          <a:lstStyle/>
          <a:p>
            <a:r>
              <a:rPr lang="fr-FR" dirty="0"/>
              <a:t>Périmètre : presse en langue française (quelques publications suisses) dans Dow Jones / </a:t>
            </a:r>
            <a:r>
              <a:rPr lang="fr-FR" dirty="0" err="1"/>
              <a:t>Factiva</a:t>
            </a:r>
            <a:r>
              <a:rPr lang="fr-FR" dirty="0"/>
              <a:t>, toutes les années disponibles, jusqu’au 9 mai 2025.  </a:t>
            </a:r>
          </a:p>
          <a:p>
            <a:endParaRPr lang="fr-FR" dirty="0"/>
          </a:p>
          <a:p>
            <a:endParaRPr lang="fr-FR" dirty="0"/>
          </a:p>
          <a:p>
            <a:endParaRPr lang="fr-FR" dirty="0"/>
          </a:p>
        </p:txBody>
      </p:sp>
      <p:graphicFrame>
        <p:nvGraphicFramePr>
          <p:cNvPr id="3" name="Graphique 2">
            <a:extLst>
              <a:ext uri="{FF2B5EF4-FFF2-40B4-BE49-F238E27FC236}">
                <a16:creationId xmlns:a16="http://schemas.microsoft.com/office/drawing/2014/main" id="{7B38E6CF-E86F-264B-6D60-FAA2DE253880}"/>
              </a:ext>
            </a:extLst>
          </p:cNvPr>
          <p:cNvGraphicFramePr>
            <a:graphicFrameLocks/>
          </p:cNvGraphicFramePr>
          <p:nvPr>
            <p:extLst>
              <p:ext uri="{D42A27DB-BD31-4B8C-83A1-F6EECF244321}">
                <p14:modId xmlns:p14="http://schemas.microsoft.com/office/powerpoint/2010/main" val="113492530"/>
              </p:ext>
            </p:extLst>
          </p:nvPr>
        </p:nvGraphicFramePr>
        <p:xfrm>
          <a:off x="1132764" y="1009934"/>
          <a:ext cx="9569355" cy="4949936"/>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5">
            <a:extLst>
              <a:ext uri="{FF2B5EF4-FFF2-40B4-BE49-F238E27FC236}">
                <a16:creationId xmlns:a16="http://schemas.microsoft.com/office/drawing/2014/main" id="{2E5A55F4-EAC6-9BEB-3303-D0EFF6868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32FA-03BE-2541-922F-056FC2103095}" type="slidenum">
              <a:rPr lang="fr-FR" smtClean="0"/>
              <a:t>6</a:t>
            </a:fld>
            <a:endParaRPr lang="fr-FR"/>
          </a:p>
        </p:txBody>
      </p:sp>
    </p:spTree>
    <p:extLst>
      <p:ext uri="{BB962C8B-B14F-4D97-AF65-F5344CB8AC3E}">
        <p14:creationId xmlns:p14="http://schemas.microsoft.com/office/powerpoint/2010/main" val="414634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7C093-C9A4-474A-9ACC-0AF6931EE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12" y="6046256"/>
            <a:ext cx="1028700" cy="685800"/>
          </a:xfrm>
          <a:prstGeom prst="rect">
            <a:avLst/>
          </a:prstGeom>
        </p:spPr>
      </p:pic>
      <p:sp>
        <p:nvSpPr>
          <p:cNvPr id="7" name="Rectangle 6">
            <a:extLst>
              <a:ext uri="{FF2B5EF4-FFF2-40B4-BE49-F238E27FC236}">
                <a16:creationId xmlns:a16="http://schemas.microsoft.com/office/drawing/2014/main" id="{A9182D4E-761E-5140-B090-7CE5BDE35275}"/>
              </a:ext>
            </a:extLst>
          </p:cNvPr>
          <p:cNvSpPr/>
          <p:nvPr/>
        </p:nvSpPr>
        <p:spPr>
          <a:xfrm>
            <a:off x="8593111" y="2007481"/>
            <a:ext cx="3236400" cy="3240000"/>
          </a:xfrm>
          <a:prstGeom prst="rect">
            <a:avLst/>
          </a:prstGeom>
          <a:solidFill>
            <a:srgbClr val="10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8D742FF-64D7-524B-8A84-411535DB4871}"/>
              </a:ext>
            </a:extLst>
          </p:cNvPr>
          <p:cNvSpPr/>
          <p:nvPr/>
        </p:nvSpPr>
        <p:spPr>
          <a:xfrm>
            <a:off x="4464864" y="2007481"/>
            <a:ext cx="3236400" cy="3240000"/>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AAF1E68-D58A-374F-95FB-BEE5D0F25B6E}"/>
              </a:ext>
            </a:extLst>
          </p:cNvPr>
          <p:cNvSpPr/>
          <p:nvPr/>
        </p:nvSpPr>
        <p:spPr>
          <a:xfrm>
            <a:off x="376959" y="2007481"/>
            <a:ext cx="3236400" cy="3240000"/>
          </a:xfrm>
          <a:prstGeom prst="rect">
            <a:avLst/>
          </a:prstGeom>
          <a:solidFill>
            <a:srgbClr val="001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2">
            <a:extLst>
              <a:ext uri="{FF2B5EF4-FFF2-40B4-BE49-F238E27FC236}">
                <a16:creationId xmlns:a16="http://schemas.microsoft.com/office/drawing/2014/main" id="{2637814E-E530-8C45-B4D9-835C96959B77}"/>
              </a:ext>
            </a:extLst>
          </p:cNvPr>
          <p:cNvSpPr txBox="1">
            <a:spLocks/>
          </p:cNvSpPr>
          <p:nvPr/>
        </p:nvSpPr>
        <p:spPr>
          <a:xfrm>
            <a:off x="360000" y="2007481"/>
            <a:ext cx="3240000" cy="3240000"/>
          </a:xfrm>
          <a:prstGeom prst="rect">
            <a:avLst/>
          </a:prstGeom>
          <a:noFill/>
          <a:ln>
            <a:noFill/>
          </a:ln>
        </p:spPr>
        <p:txBody>
          <a:bodyPr lIns="360000" tIns="46800" rIns="360000" anchor="ctr">
            <a:normAutofit/>
          </a:bodyPr>
          <a:lstStyle>
            <a:lvl1pPr marL="0" indent="444500" algn="ctr" defTabSz="914400" rtl="0" eaLnBrk="1" latinLnBrk="0" hangingPunct="1">
              <a:lnSpc>
                <a:spcPct val="110000"/>
              </a:lnSpc>
              <a:spcBef>
                <a:spcPts val="1000"/>
              </a:spcBef>
              <a:buClr>
                <a:schemeClr val="bg1"/>
              </a:buClr>
              <a:buSzPct val="200000"/>
              <a:buFont typeface="+mj-lt"/>
              <a:buAutoNum type="arabicPeriod"/>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1. </a:t>
            </a:r>
            <a:r>
              <a:rPr lang="fr-FR" sz="2600" dirty="0">
                <a:solidFill>
                  <a:schemeClr val="bg1"/>
                </a:solidFill>
                <a:latin typeface="Arial" panose="020B0604020202020204" pitchFamily="34" charset="0"/>
                <a:cs typeface="Arial" panose="020B0604020202020204" pitchFamily="34" charset="0"/>
              </a:rPr>
              <a:t>Introduction et éléments de méthode</a:t>
            </a:r>
          </a:p>
        </p:txBody>
      </p:sp>
      <p:sp>
        <p:nvSpPr>
          <p:cNvPr id="11" name="Espace réservé du texte 2">
            <a:extLst>
              <a:ext uri="{FF2B5EF4-FFF2-40B4-BE49-F238E27FC236}">
                <a16:creationId xmlns:a16="http://schemas.microsoft.com/office/drawing/2014/main" id="{B6BBBE1E-C7A1-C84D-B3C8-FCAC343E7E8D}"/>
              </a:ext>
            </a:extLst>
          </p:cNvPr>
          <p:cNvSpPr txBox="1">
            <a:spLocks/>
          </p:cNvSpPr>
          <p:nvPr/>
        </p:nvSpPr>
        <p:spPr>
          <a:xfrm>
            <a:off x="4467520" y="2007481"/>
            <a:ext cx="3240000" cy="3240000"/>
          </a:xfrm>
          <a:prstGeom prst="rect">
            <a:avLst/>
          </a:prstGeom>
          <a:noFill/>
          <a:ln>
            <a:noFill/>
          </a:ln>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2"/>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2. </a:t>
            </a:r>
            <a:r>
              <a:rPr lang="fr-FR" dirty="0">
                <a:solidFill>
                  <a:schemeClr val="bg1"/>
                </a:solidFill>
                <a:latin typeface="Arial" panose="020B0604020202020204" pitchFamily="34" charset="0"/>
                <a:cs typeface="Arial" panose="020B0604020202020204" pitchFamily="34" charset="0"/>
              </a:rPr>
              <a:t>Historique de l’agri-PV</a:t>
            </a:r>
          </a:p>
        </p:txBody>
      </p:sp>
      <p:sp>
        <p:nvSpPr>
          <p:cNvPr id="12" name="Espace réservé du texte 2">
            <a:extLst>
              <a:ext uri="{FF2B5EF4-FFF2-40B4-BE49-F238E27FC236}">
                <a16:creationId xmlns:a16="http://schemas.microsoft.com/office/drawing/2014/main" id="{24B8E99D-6CDA-A340-9A8F-6A21A278B7DA}"/>
              </a:ext>
            </a:extLst>
          </p:cNvPr>
          <p:cNvSpPr txBox="1">
            <a:spLocks/>
          </p:cNvSpPr>
          <p:nvPr/>
        </p:nvSpPr>
        <p:spPr>
          <a:xfrm>
            <a:off x="8575041" y="2007481"/>
            <a:ext cx="3240000" cy="3240000"/>
          </a:xfrm>
          <a:prstGeom prst="rect">
            <a:avLst/>
          </a:prstGeom>
          <a:noFill/>
        </p:spPr>
        <p:txBody>
          <a:bodyPr lIns="360000" tIns="46800" rIns="360000" anchor="ctr">
            <a:normAutofit/>
          </a:bodyPr>
          <a:lstStyle>
            <a:lvl1pPr marL="12700" indent="520700" algn="ctr" defTabSz="914400" rtl="0" eaLnBrk="1" latinLnBrk="0" hangingPunct="1">
              <a:lnSpc>
                <a:spcPct val="110000"/>
              </a:lnSpc>
              <a:spcBef>
                <a:spcPts val="1000"/>
              </a:spcBef>
              <a:buClr>
                <a:schemeClr val="bg1"/>
              </a:buClr>
              <a:buSzPct val="200000"/>
              <a:buFont typeface="+mj-lt"/>
              <a:buAutoNum type="arabicPeriod" startAt="3"/>
              <a:tabLst/>
              <a:defRPr sz="2400" b="0" i="0" kern="1200">
                <a:solidFill>
                  <a:schemeClr val="bg2"/>
                </a:solidFill>
                <a:latin typeface="Work Sans ExtraLight Roman"/>
                <a:ea typeface="+mn-ea"/>
                <a:cs typeface="Work Sans ExtraLight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indent="0">
              <a:buNone/>
            </a:pPr>
            <a:r>
              <a:rPr lang="fr-FR" sz="4000" dirty="0">
                <a:solidFill>
                  <a:schemeClr val="bg1"/>
                </a:solidFill>
                <a:latin typeface="Arial" panose="020B0604020202020204" pitchFamily="34" charset="0"/>
                <a:cs typeface="Arial" panose="020B0604020202020204" pitchFamily="34" charset="0"/>
              </a:rPr>
              <a:t>3. </a:t>
            </a:r>
            <a:r>
              <a:rPr lang="fr-FR" dirty="0">
                <a:solidFill>
                  <a:schemeClr val="bg1"/>
                </a:solidFill>
                <a:latin typeface="Arial" panose="020B0604020202020204" pitchFamily="34" charset="0"/>
                <a:cs typeface="Arial" panose="020B0604020202020204" pitchFamily="34" charset="0"/>
              </a:rPr>
              <a:t>Les thèmes de la controverse</a:t>
            </a:r>
          </a:p>
        </p:txBody>
      </p:sp>
      <p:sp>
        <p:nvSpPr>
          <p:cNvPr id="3" name="Rectangle 2">
            <a:extLst>
              <a:ext uri="{FF2B5EF4-FFF2-40B4-BE49-F238E27FC236}">
                <a16:creationId xmlns:a16="http://schemas.microsoft.com/office/drawing/2014/main" id="{E40C47FD-28A6-5C5F-DB14-F27B3EDCD542}"/>
              </a:ext>
            </a:extLst>
          </p:cNvPr>
          <p:cNvSpPr/>
          <p:nvPr/>
        </p:nvSpPr>
        <p:spPr>
          <a:xfrm>
            <a:off x="0" y="1517961"/>
            <a:ext cx="3838039" cy="3729520"/>
          </a:xfrm>
          <a:prstGeom prst="rect">
            <a:avLst/>
          </a:prstGeom>
          <a:solidFill>
            <a:srgbClr val="FFFF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67B33584-AB2B-8717-075B-ACD856EBEC90}"/>
              </a:ext>
            </a:extLst>
          </p:cNvPr>
          <p:cNvSpPr/>
          <p:nvPr/>
        </p:nvSpPr>
        <p:spPr>
          <a:xfrm>
            <a:off x="4234855" y="1756882"/>
            <a:ext cx="3686520" cy="3729520"/>
          </a:xfrm>
          <a:prstGeom prst="rect">
            <a:avLst/>
          </a:prstGeom>
          <a:noFill/>
          <a:ln w="50800">
            <a:solidFill>
              <a:srgbClr val="105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967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8734903-0A5F-B9B9-063F-CFD9897B1FB0}"/>
              </a:ext>
            </a:extLst>
          </p:cNvPr>
          <p:cNvGrpSpPr/>
          <p:nvPr/>
        </p:nvGrpSpPr>
        <p:grpSpPr>
          <a:xfrm>
            <a:off x="1085814" y="2712392"/>
            <a:ext cx="9801118" cy="849238"/>
            <a:chOff x="861716" y="4845017"/>
            <a:chExt cx="11415594" cy="864241"/>
          </a:xfrm>
        </p:grpSpPr>
        <p:cxnSp>
          <p:nvCxnSpPr>
            <p:cNvPr id="5" name="Connecteur droit avec flèche 4">
              <a:extLst>
                <a:ext uri="{FF2B5EF4-FFF2-40B4-BE49-F238E27FC236}">
                  <a16:creationId xmlns:a16="http://schemas.microsoft.com/office/drawing/2014/main" id="{E73C78CA-0BF2-206C-0B5A-F467CA7D7EC1}"/>
                </a:ext>
              </a:extLst>
            </p:cNvPr>
            <p:cNvCxnSpPr/>
            <p:nvPr/>
          </p:nvCxnSpPr>
          <p:spPr>
            <a:xfrm flipH="1">
              <a:off x="3718958" y="5210887"/>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E7C2F9D-BF63-2788-B2A1-4750CFF6090D}"/>
                </a:ext>
              </a:extLst>
            </p:cNvPr>
            <p:cNvCxnSpPr/>
            <p:nvPr/>
          </p:nvCxnSpPr>
          <p:spPr>
            <a:xfrm flipV="1">
              <a:off x="861716" y="5285687"/>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CA01EFE-0BDA-A4E9-DB04-B9E3C4E63277}"/>
                </a:ext>
              </a:extLst>
            </p:cNvPr>
            <p:cNvCxnSpPr/>
            <p:nvPr/>
          </p:nvCxnSpPr>
          <p:spPr>
            <a:xfrm flipH="1" flipV="1">
              <a:off x="861716" y="4875961"/>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AD37B01-6F63-05AD-98B4-5416BA89465A}"/>
                </a:ext>
              </a:extLst>
            </p:cNvPr>
            <p:cNvCxnSpPr/>
            <p:nvPr/>
          </p:nvCxnSpPr>
          <p:spPr>
            <a:xfrm flipV="1">
              <a:off x="3718958" y="5274240"/>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DAFABAB-2341-4945-F6D5-CEB004FD52CE}"/>
                </a:ext>
              </a:extLst>
            </p:cNvPr>
            <p:cNvCxnSpPr/>
            <p:nvPr/>
          </p:nvCxnSpPr>
          <p:spPr>
            <a:xfrm flipV="1">
              <a:off x="6571742" y="5265975"/>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DEFFCE3-547D-FCCB-E038-513EB6D2230F}"/>
                </a:ext>
              </a:extLst>
            </p:cNvPr>
            <p:cNvCxnSpPr/>
            <p:nvPr/>
          </p:nvCxnSpPr>
          <p:spPr>
            <a:xfrm flipV="1">
              <a:off x="9424526" y="5254639"/>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B7BEFF9-9119-AC19-09A2-3253D8ED71E8}"/>
                </a:ext>
              </a:extLst>
            </p:cNvPr>
            <p:cNvCxnSpPr/>
            <p:nvPr/>
          </p:nvCxnSpPr>
          <p:spPr>
            <a:xfrm flipH="1">
              <a:off x="9424526" y="5195884"/>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71423E4-641E-14BA-BFA3-308F1DC07EE7}"/>
                </a:ext>
              </a:extLst>
            </p:cNvPr>
            <p:cNvCxnSpPr/>
            <p:nvPr/>
          </p:nvCxnSpPr>
          <p:spPr>
            <a:xfrm flipH="1" flipV="1">
              <a:off x="6568485" y="4845017"/>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13" name="Titre 1">
            <a:extLst>
              <a:ext uri="{FF2B5EF4-FFF2-40B4-BE49-F238E27FC236}">
                <a16:creationId xmlns:a16="http://schemas.microsoft.com/office/drawing/2014/main" id="{2AC1AB60-DB77-4BA5-DEB8-3743E28BD768}"/>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Une proposition de concept ancienne </a:t>
            </a:r>
          </a:p>
        </p:txBody>
      </p:sp>
      <p:sp>
        <p:nvSpPr>
          <p:cNvPr id="15" name="object 6">
            <a:extLst>
              <a:ext uri="{FF2B5EF4-FFF2-40B4-BE49-F238E27FC236}">
                <a16:creationId xmlns:a16="http://schemas.microsoft.com/office/drawing/2014/main" id="{9ED439FF-2AC1-67D3-E242-9309C7089B12}"/>
              </a:ext>
            </a:extLst>
          </p:cNvPr>
          <p:cNvSpPr txBox="1"/>
          <p:nvPr/>
        </p:nvSpPr>
        <p:spPr>
          <a:xfrm>
            <a:off x="1585172" y="2537175"/>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1980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ZoneTexte 15">
            <a:extLst>
              <a:ext uri="{FF2B5EF4-FFF2-40B4-BE49-F238E27FC236}">
                <a16:creationId xmlns:a16="http://schemas.microsoft.com/office/drawing/2014/main" id="{5020B0FA-DD7C-BB02-A1C1-7B2C4119B806}"/>
              </a:ext>
            </a:extLst>
          </p:cNvPr>
          <p:cNvSpPr txBox="1"/>
          <p:nvPr/>
        </p:nvSpPr>
        <p:spPr>
          <a:xfrm>
            <a:off x="1085814" y="3986540"/>
            <a:ext cx="244932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ea typeface="+mn-ea"/>
                <a:cs typeface="+mn-cs"/>
              </a:rPr>
              <a:t>Fraunhofer Institute for Solar Energy </a:t>
            </a:r>
            <a:r>
              <a:rPr kumimoji="0" lang="fr-FR" sz="1600" b="0" i="1" u="none" strike="noStrike" kern="1200" cap="none" spc="0" normalizeH="0" baseline="0" noProof="0" dirty="0" err="1">
                <a:ln>
                  <a:noFill/>
                </a:ln>
                <a:solidFill>
                  <a:prstClr val="black"/>
                </a:solidFill>
                <a:effectLst/>
                <a:uLnTx/>
                <a:uFillTx/>
                <a:ea typeface="+mn-ea"/>
                <a:cs typeface="+mn-cs"/>
              </a:rPr>
              <a:t>Systems</a:t>
            </a:r>
            <a:endParaRPr kumimoji="0" lang="fr-FR" sz="1600" b="0" i="1" u="none" strike="noStrike" kern="1200" cap="none" spc="0" normalizeH="0" baseline="0" noProof="0" dirty="0">
              <a:ln>
                <a:noFill/>
              </a:ln>
              <a:solidFill>
                <a:prstClr val="black"/>
              </a:solidFill>
              <a:effectLst/>
              <a:uLnTx/>
              <a:uFillTx/>
              <a:ea typeface="+mn-ea"/>
              <a:cs typeface="+mn-cs"/>
            </a:endParaRPr>
          </a:p>
        </p:txBody>
      </p:sp>
      <p:pic>
        <p:nvPicPr>
          <p:cNvPr id="17" name="Image 16" descr="Fraunhofer Institute for Solar Energy Systems (ISE)">
            <a:extLst>
              <a:ext uri="{FF2B5EF4-FFF2-40B4-BE49-F238E27FC236}">
                <a16:creationId xmlns:a16="http://schemas.microsoft.com/office/drawing/2014/main" id="{665440E5-1F5E-FB53-3487-072726E11AEB}"/>
              </a:ext>
            </a:extLst>
          </p:cNvPr>
          <p:cNvPicPr>
            <a:picLocks noChangeAspect="1"/>
          </p:cNvPicPr>
          <p:nvPr/>
        </p:nvPicPr>
        <p:blipFill>
          <a:blip r:embed="rId3" cstate="screen">
            <a:extLst>
              <a:ext uri="{28A0092B-C50C-407E-A947-70E740481C1C}">
                <a14:useLocalDpi xmlns:a14="http://schemas.microsoft.com/office/drawing/2010/main"/>
              </a:ext>
            </a:extLst>
          </a:blip>
          <a:srcRect l="-1" t="22022" r="-73" b="16608"/>
          <a:stretch/>
        </p:blipFill>
        <p:spPr>
          <a:xfrm>
            <a:off x="1231778" y="3321821"/>
            <a:ext cx="2156450" cy="740574"/>
          </a:xfrm>
          <a:prstGeom prst="rect">
            <a:avLst/>
          </a:prstGeom>
        </p:spPr>
      </p:pic>
      <p:sp>
        <p:nvSpPr>
          <p:cNvPr id="18" name="ZoneTexte 17">
            <a:extLst>
              <a:ext uri="{FF2B5EF4-FFF2-40B4-BE49-F238E27FC236}">
                <a16:creationId xmlns:a16="http://schemas.microsoft.com/office/drawing/2014/main" id="{80E0525F-4E92-C58A-A13A-D766D8C4C9E7}"/>
              </a:ext>
            </a:extLst>
          </p:cNvPr>
          <p:cNvSpPr txBox="1"/>
          <p:nvPr/>
        </p:nvSpPr>
        <p:spPr>
          <a:xfrm>
            <a:off x="1085814" y="4534174"/>
            <a:ext cx="3709326" cy="830997"/>
          </a:xfrm>
          <a:prstGeom prst="rect">
            <a:avLst/>
          </a:prstGeom>
          <a:noFill/>
        </p:spPr>
        <p:txBody>
          <a:bodyPr wrap="square" lIns="91440" tIns="45720" rIns="91440" bIns="45720" rtlCol="0" anchor="t">
            <a:spAutoFit/>
          </a:bodyPr>
          <a:lstStyle/>
          <a:p>
            <a:pPr>
              <a:defRPr/>
            </a:pPr>
            <a:r>
              <a:rPr kumimoji="0" lang="fr-FR" sz="1600" b="0" u="none" strike="noStrike" kern="1200" cap="none" spc="0" normalizeH="0" baseline="0" noProof="0" dirty="0">
                <a:ln>
                  <a:noFill/>
                </a:ln>
                <a:solidFill>
                  <a:prstClr val="black"/>
                </a:solidFill>
                <a:effectLst/>
                <a:uLnTx/>
                <a:uFillTx/>
                <a:ea typeface="+mn-ea"/>
                <a:cs typeface="+mn-cs"/>
              </a:rPr>
              <a:t>Adolf </a:t>
            </a:r>
            <a:r>
              <a:rPr kumimoji="0" lang="fr-FR" sz="1600" b="0" u="none" strike="noStrike" kern="1200" cap="none" spc="0" normalizeH="0" baseline="0" noProof="0" dirty="0" err="1">
                <a:ln>
                  <a:noFill/>
                </a:ln>
                <a:solidFill>
                  <a:prstClr val="black"/>
                </a:solidFill>
                <a:effectLst/>
                <a:uLnTx/>
                <a:uFillTx/>
                <a:ea typeface="+mn-ea"/>
                <a:cs typeface="+mn-cs"/>
              </a:rPr>
              <a:t>Goetberger</a:t>
            </a:r>
            <a:r>
              <a:rPr kumimoji="0" lang="fr-FR" sz="1600" b="0" u="none" strike="noStrike" kern="1200" cap="none" spc="0" normalizeH="0" baseline="0" noProof="0" dirty="0">
                <a:ln>
                  <a:noFill/>
                </a:ln>
                <a:solidFill>
                  <a:prstClr val="black"/>
                </a:solidFill>
                <a:effectLst/>
                <a:uLnTx/>
                <a:uFillTx/>
                <a:ea typeface="+mn-ea"/>
                <a:cs typeface="+mn-cs"/>
              </a:rPr>
              <a:t>, physicien, fondateur du Fraunhofer ISE </a:t>
            </a:r>
            <a:r>
              <a:rPr lang="fr-FR" sz="1600" dirty="0">
                <a:solidFill>
                  <a:prstClr val="black"/>
                </a:solidFill>
              </a:rPr>
              <a:t>et </a:t>
            </a:r>
            <a:r>
              <a:rPr kumimoji="0" lang="fr-FR" sz="1600" b="0" u="none" strike="noStrike" kern="1200" cap="none" spc="0" normalizeH="0" baseline="0" noProof="0" dirty="0">
                <a:ln>
                  <a:noFill/>
                </a:ln>
                <a:solidFill>
                  <a:prstClr val="black"/>
                </a:solidFill>
                <a:effectLst/>
                <a:uLnTx/>
                <a:uFillTx/>
                <a:ea typeface="+mn-ea"/>
                <a:cs typeface="+mn-cs"/>
              </a:rPr>
              <a:t>Armin </a:t>
            </a:r>
            <a:r>
              <a:rPr kumimoji="0" lang="fr-FR" sz="1600" b="0" u="none" strike="noStrike" kern="1200" cap="none" spc="0" normalizeH="0" baseline="0" noProof="0" dirty="0" err="1">
                <a:ln>
                  <a:noFill/>
                </a:ln>
                <a:solidFill>
                  <a:prstClr val="black"/>
                </a:solidFill>
                <a:effectLst/>
                <a:uLnTx/>
                <a:uFillTx/>
                <a:ea typeface="+mn-ea"/>
                <a:cs typeface="+mn-cs"/>
              </a:rPr>
              <a:t>Zastrow</a:t>
            </a:r>
            <a:r>
              <a:rPr kumimoji="0" lang="fr-FR" sz="1600" b="0" u="none" strike="noStrike" kern="1200" cap="none" spc="0" normalizeH="0" baseline="0" noProof="0" dirty="0">
                <a:ln>
                  <a:noFill/>
                </a:ln>
                <a:solidFill>
                  <a:prstClr val="black"/>
                </a:solidFill>
                <a:effectLst/>
                <a:uLnTx/>
                <a:uFillTx/>
                <a:ea typeface="+mn-ea"/>
                <a:cs typeface="+mn-cs"/>
              </a:rPr>
              <a:t>, également physicien </a:t>
            </a:r>
          </a:p>
        </p:txBody>
      </p:sp>
      <p:sp>
        <p:nvSpPr>
          <p:cNvPr id="20" name="ZoneTexte 19">
            <a:extLst>
              <a:ext uri="{FF2B5EF4-FFF2-40B4-BE49-F238E27FC236}">
                <a16:creationId xmlns:a16="http://schemas.microsoft.com/office/drawing/2014/main" id="{8D5605FC-EFFB-794D-D162-13F2E6E9C06A}"/>
              </a:ext>
            </a:extLst>
          </p:cNvPr>
          <p:cNvSpPr txBox="1"/>
          <p:nvPr/>
        </p:nvSpPr>
        <p:spPr>
          <a:xfrm>
            <a:off x="1113897" y="5453266"/>
            <a:ext cx="3302529"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black"/>
                </a:solidFill>
                <a:effectLst/>
                <a:uLnTx/>
                <a:uFillTx/>
                <a:ea typeface="+mn-ea"/>
                <a:cs typeface="+mn-cs"/>
              </a:rPr>
              <a:t>Principe d’une centrale solaire sur pilotis avec une production agricole en-dessous </a:t>
            </a:r>
          </a:p>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Dual land use’</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pic>
        <p:nvPicPr>
          <p:cNvPr id="22" name="Image 21">
            <a:extLst>
              <a:ext uri="{FF2B5EF4-FFF2-40B4-BE49-F238E27FC236}">
                <a16:creationId xmlns:a16="http://schemas.microsoft.com/office/drawing/2014/main" id="{3AEE0F90-A087-8003-3868-F6DDBC9D3D15}"/>
              </a:ext>
            </a:extLst>
          </p:cNvPr>
          <p:cNvPicPr>
            <a:picLocks noChangeAspect="1"/>
          </p:cNvPicPr>
          <p:nvPr/>
        </p:nvPicPr>
        <p:blipFill>
          <a:blip r:embed="rId4"/>
          <a:stretch>
            <a:fillRect/>
          </a:stretch>
        </p:blipFill>
        <p:spPr>
          <a:xfrm>
            <a:off x="5807756" y="1464518"/>
            <a:ext cx="5259706" cy="4972645"/>
          </a:xfrm>
          <a:prstGeom prst="rect">
            <a:avLst/>
          </a:prstGeom>
          <a:ln>
            <a:solidFill>
              <a:schemeClr val="bg2">
                <a:lumMod val="50000"/>
              </a:schemeClr>
            </a:solidFill>
          </a:ln>
        </p:spPr>
      </p:pic>
      <p:pic>
        <p:nvPicPr>
          <p:cNvPr id="24" name="Picture 2" descr="drapeau allemagne from fr.m.wikipedia.org">
            <a:extLst>
              <a:ext uri="{FF2B5EF4-FFF2-40B4-BE49-F238E27FC236}">
                <a16:creationId xmlns:a16="http://schemas.microsoft.com/office/drawing/2014/main" id="{0C65D83B-3C1A-DFE0-615B-C49B768EF1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88861" y="1865227"/>
            <a:ext cx="876300" cy="523875"/>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numéro de diapositive 5">
            <a:extLst>
              <a:ext uri="{FF2B5EF4-FFF2-40B4-BE49-F238E27FC236}">
                <a16:creationId xmlns:a16="http://schemas.microsoft.com/office/drawing/2014/main" id="{7AE119C8-FBD6-F2CC-D27D-0E438C2D2EC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8</a:t>
            </a:fld>
            <a:endParaRPr lang="fr-FR"/>
          </a:p>
        </p:txBody>
      </p:sp>
    </p:spTree>
    <p:extLst>
      <p:ext uri="{BB962C8B-B14F-4D97-AF65-F5344CB8AC3E}">
        <p14:creationId xmlns:p14="http://schemas.microsoft.com/office/powerpoint/2010/main" val="391121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8734903-0A5F-B9B9-063F-CFD9897B1FB0}"/>
              </a:ext>
            </a:extLst>
          </p:cNvPr>
          <p:cNvGrpSpPr/>
          <p:nvPr/>
        </p:nvGrpSpPr>
        <p:grpSpPr>
          <a:xfrm>
            <a:off x="1085814" y="2712392"/>
            <a:ext cx="9801118" cy="849238"/>
            <a:chOff x="861716" y="4845017"/>
            <a:chExt cx="11415594" cy="864241"/>
          </a:xfrm>
        </p:grpSpPr>
        <p:cxnSp>
          <p:nvCxnSpPr>
            <p:cNvPr id="5" name="Connecteur droit avec flèche 4">
              <a:extLst>
                <a:ext uri="{FF2B5EF4-FFF2-40B4-BE49-F238E27FC236}">
                  <a16:creationId xmlns:a16="http://schemas.microsoft.com/office/drawing/2014/main" id="{E73C78CA-0BF2-206C-0B5A-F467CA7D7EC1}"/>
                </a:ext>
              </a:extLst>
            </p:cNvPr>
            <p:cNvCxnSpPr/>
            <p:nvPr/>
          </p:nvCxnSpPr>
          <p:spPr>
            <a:xfrm flipH="1">
              <a:off x="3718958" y="5210887"/>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E7C2F9D-BF63-2788-B2A1-4750CFF6090D}"/>
                </a:ext>
              </a:extLst>
            </p:cNvPr>
            <p:cNvCxnSpPr/>
            <p:nvPr/>
          </p:nvCxnSpPr>
          <p:spPr>
            <a:xfrm flipV="1">
              <a:off x="861716" y="5285687"/>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CA01EFE-0BDA-A4E9-DB04-B9E3C4E63277}"/>
                </a:ext>
              </a:extLst>
            </p:cNvPr>
            <p:cNvCxnSpPr/>
            <p:nvPr/>
          </p:nvCxnSpPr>
          <p:spPr>
            <a:xfrm flipH="1" flipV="1">
              <a:off x="861716" y="4875961"/>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AD37B01-6F63-05AD-98B4-5416BA89465A}"/>
                </a:ext>
              </a:extLst>
            </p:cNvPr>
            <p:cNvCxnSpPr/>
            <p:nvPr/>
          </p:nvCxnSpPr>
          <p:spPr>
            <a:xfrm flipV="1">
              <a:off x="3718958" y="5274240"/>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DAFABAB-2341-4945-F6D5-CEB004FD52CE}"/>
                </a:ext>
              </a:extLst>
            </p:cNvPr>
            <p:cNvCxnSpPr/>
            <p:nvPr/>
          </p:nvCxnSpPr>
          <p:spPr>
            <a:xfrm flipV="1">
              <a:off x="6571742" y="5265975"/>
              <a:ext cx="2852784" cy="1116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DEFFCE3-547D-FCCB-E038-513EB6D2230F}"/>
                </a:ext>
              </a:extLst>
            </p:cNvPr>
            <p:cNvCxnSpPr/>
            <p:nvPr/>
          </p:nvCxnSpPr>
          <p:spPr>
            <a:xfrm flipV="1">
              <a:off x="9424526" y="5254639"/>
              <a:ext cx="2852784" cy="11160"/>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B7BEFF9-9119-AC19-09A2-3253D8ED71E8}"/>
                </a:ext>
              </a:extLst>
            </p:cNvPr>
            <p:cNvCxnSpPr/>
            <p:nvPr/>
          </p:nvCxnSpPr>
          <p:spPr>
            <a:xfrm flipH="1">
              <a:off x="9424526" y="5195884"/>
              <a:ext cx="0" cy="498371"/>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71423E4-641E-14BA-BFA3-308F1DC07EE7}"/>
                </a:ext>
              </a:extLst>
            </p:cNvPr>
            <p:cNvCxnSpPr/>
            <p:nvPr/>
          </p:nvCxnSpPr>
          <p:spPr>
            <a:xfrm flipH="1" flipV="1">
              <a:off x="6568485" y="4845017"/>
              <a:ext cx="0" cy="496800"/>
            </a:xfrm>
            <a:prstGeom prst="straightConnector1">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15" name="object 6">
            <a:extLst>
              <a:ext uri="{FF2B5EF4-FFF2-40B4-BE49-F238E27FC236}">
                <a16:creationId xmlns:a16="http://schemas.microsoft.com/office/drawing/2014/main" id="{9ED439FF-2AC1-67D3-E242-9309C7089B12}"/>
              </a:ext>
            </a:extLst>
          </p:cNvPr>
          <p:cNvSpPr txBox="1"/>
          <p:nvPr/>
        </p:nvSpPr>
        <p:spPr>
          <a:xfrm>
            <a:off x="1585172" y="2537175"/>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1980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ZoneTexte 15">
            <a:extLst>
              <a:ext uri="{FF2B5EF4-FFF2-40B4-BE49-F238E27FC236}">
                <a16:creationId xmlns:a16="http://schemas.microsoft.com/office/drawing/2014/main" id="{5020B0FA-DD7C-BB02-A1C1-7B2C4119B806}"/>
              </a:ext>
            </a:extLst>
          </p:cNvPr>
          <p:cNvSpPr txBox="1"/>
          <p:nvPr/>
        </p:nvSpPr>
        <p:spPr>
          <a:xfrm>
            <a:off x="1085814" y="3986540"/>
            <a:ext cx="244932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ea typeface="+mn-ea"/>
                <a:cs typeface="+mn-cs"/>
              </a:rPr>
              <a:t>Fraunhofer Institute for Solar Energy </a:t>
            </a:r>
            <a:r>
              <a:rPr kumimoji="0" lang="fr-FR" sz="1600" b="0" i="1" u="none" strike="noStrike" kern="1200" cap="none" spc="0" normalizeH="0" baseline="0" noProof="0" dirty="0" err="1">
                <a:ln>
                  <a:noFill/>
                </a:ln>
                <a:solidFill>
                  <a:prstClr val="black"/>
                </a:solidFill>
                <a:effectLst/>
                <a:uLnTx/>
                <a:uFillTx/>
                <a:ea typeface="+mn-ea"/>
                <a:cs typeface="+mn-cs"/>
              </a:rPr>
              <a:t>Systems</a:t>
            </a:r>
            <a:endParaRPr kumimoji="0" lang="fr-FR" sz="1600" b="0" i="1" u="none" strike="noStrike" kern="1200" cap="none" spc="0" normalizeH="0" baseline="0" noProof="0" dirty="0">
              <a:ln>
                <a:noFill/>
              </a:ln>
              <a:solidFill>
                <a:prstClr val="black"/>
              </a:solidFill>
              <a:effectLst/>
              <a:uLnTx/>
              <a:uFillTx/>
              <a:ea typeface="+mn-ea"/>
              <a:cs typeface="+mn-cs"/>
            </a:endParaRPr>
          </a:p>
        </p:txBody>
      </p:sp>
      <p:pic>
        <p:nvPicPr>
          <p:cNvPr id="17" name="Image 16" descr="Fraunhofer Institute for Solar Energy Systems (ISE)">
            <a:extLst>
              <a:ext uri="{FF2B5EF4-FFF2-40B4-BE49-F238E27FC236}">
                <a16:creationId xmlns:a16="http://schemas.microsoft.com/office/drawing/2014/main" id="{665440E5-1F5E-FB53-3487-072726E11AEB}"/>
              </a:ext>
            </a:extLst>
          </p:cNvPr>
          <p:cNvPicPr>
            <a:picLocks noChangeAspect="1"/>
          </p:cNvPicPr>
          <p:nvPr/>
        </p:nvPicPr>
        <p:blipFill>
          <a:blip r:embed="rId3" cstate="screen">
            <a:extLst>
              <a:ext uri="{28A0092B-C50C-407E-A947-70E740481C1C}">
                <a14:useLocalDpi xmlns:a14="http://schemas.microsoft.com/office/drawing/2010/main"/>
              </a:ext>
            </a:extLst>
          </a:blip>
          <a:srcRect l="-1" t="22022" r="-73" b="16608"/>
          <a:stretch/>
        </p:blipFill>
        <p:spPr>
          <a:xfrm>
            <a:off x="1231778" y="3321821"/>
            <a:ext cx="2156450" cy="740574"/>
          </a:xfrm>
          <a:prstGeom prst="rect">
            <a:avLst/>
          </a:prstGeom>
        </p:spPr>
      </p:pic>
      <p:sp>
        <p:nvSpPr>
          <p:cNvPr id="18" name="ZoneTexte 17">
            <a:extLst>
              <a:ext uri="{FF2B5EF4-FFF2-40B4-BE49-F238E27FC236}">
                <a16:creationId xmlns:a16="http://schemas.microsoft.com/office/drawing/2014/main" id="{80E0525F-4E92-C58A-A13A-D766D8C4C9E7}"/>
              </a:ext>
            </a:extLst>
          </p:cNvPr>
          <p:cNvSpPr txBox="1"/>
          <p:nvPr/>
        </p:nvSpPr>
        <p:spPr>
          <a:xfrm>
            <a:off x="1085814" y="4534174"/>
            <a:ext cx="3709326" cy="830997"/>
          </a:xfrm>
          <a:prstGeom prst="rect">
            <a:avLst/>
          </a:prstGeom>
          <a:noFill/>
        </p:spPr>
        <p:txBody>
          <a:bodyPr wrap="square" lIns="91440" tIns="45720" rIns="91440" bIns="45720" rtlCol="0" anchor="t">
            <a:spAutoFit/>
          </a:bodyPr>
          <a:lstStyle/>
          <a:p>
            <a:pPr>
              <a:defRPr/>
            </a:pPr>
            <a:r>
              <a:rPr kumimoji="0" lang="fr-FR" sz="1600" b="0" u="none" strike="noStrike" kern="1200" cap="none" spc="0" normalizeH="0" baseline="0" noProof="0" dirty="0">
                <a:ln>
                  <a:noFill/>
                </a:ln>
                <a:solidFill>
                  <a:prstClr val="black"/>
                </a:solidFill>
                <a:effectLst/>
                <a:uLnTx/>
                <a:uFillTx/>
                <a:ea typeface="+mn-ea"/>
                <a:cs typeface="+mn-cs"/>
              </a:rPr>
              <a:t>Adolf </a:t>
            </a:r>
            <a:r>
              <a:rPr kumimoji="0" lang="fr-FR" sz="1600" b="0" u="none" strike="noStrike" kern="1200" cap="none" spc="0" normalizeH="0" baseline="0" noProof="0" dirty="0" err="1">
                <a:ln>
                  <a:noFill/>
                </a:ln>
                <a:solidFill>
                  <a:prstClr val="black"/>
                </a:solidFill>
                <a:effectLst/>
                <a:uLnTx/>
                <a:uFillTx/>
                <a:ea typeface="+mn-ea"/>
                <a:cs typeface="+mn-cs"/>
              </a:rPr>
              <a:t>Goetberger</a:t>
            </a:r>
            <a:r>
              <a:rPr kumimoji="0" lang="fr-FR" sz="1600" b="0" u="none" strike="noStrike" kern="1200" cap="none" spc="0" normalizeH="0" baseline="0" noProof="0" dirty="0">
                <a:ln>
                  <a:noFill/>
                </a:ln>
                <a:solidFill>
                  <a:prstClr val="black"/>
                </a:solidFill>
                <a:effectLst/>
                <a:uLnTx/>
                <a:uFillTx/>
                <a:ea typeface="+mn-ea"/>
                <a:cs typeface="+mn-cs"/>
              </a:rPr>
              <a:t>, physicien, fondateur du Fraunhofer ISE </a:t>
            </a:r>
            <a:r>
              <a:rPr lang="fr-FR" sz="1600" dirty="0">
                <a:solidFill>
                  <a:prstClr val="black"/>
                </a:solidFill>
              </a:rPr>
              <a:t>et </a:t>
            </a:r>
            <a:r>
              <a:rPr kumimoji="0" lang="fr-FR" sz="1600" b="0" u="none" strike="noStrike" kern="1200" cap="none" spc="0" normalizeH="0" baseline="0" noProof="0" dirty="0">
                <a:ln>
                  <a:noFill/>
                </a:ln>
                <a:solidFill>
                  <a:prstClr val="black"/>
                </a:solidFill>
                <a:effectLst/>
                <a:uLnTx/>
                <a:uFillTx/>
                <a:ea typeface="+mn-ea"/>
                <a:cs typeface="+mn-cs"/>
              </a:rPr>
              <a:t>Armin </a:t>
            </a:r>
            <a:r>
              <a:rPr kumimoji="0" lang="fr-FR" sz="1600" b="0" u="none" strike="noStrike" kern="1200" cap="none" spc="0" normalizeH="0" baseline="0" noProof="0" dirty="0" err="1">
                <a:ln>
                  <a:noFill/>
                </a:ln>
                <a:solidFill>
                  <a:prstClr val="black"/>
                </a:solidFill>
                <a:effectLst/>
                <a:uLnTx/>
                <a:uFillTx/>
                <a:ea typeface="+mn-ea"/>
                <a:cs typeface="+mn-cs"/>
              </a:rPr>
              <a:t>Zastrow</a:t>
            </a:r>
            <a:r>
              <a:rPr kumimoji="0" lang="fr-FR" sz="1600" b="0" u="none" strike="noStrike" kern="1200" cap="none" spc="0" normalizeH="0" baseline="0" noProof="0" dirty="0">
                <a:ln>
                  <a:noFill/>
                </a:ln>
                <a:solidFill>
                  <a:prstClr val="black"/>
                </a:solidFill>
                <a:effectLst/>
                <a:uLnTx/>
                <a:uFillTx/>
                <a:ea typeface="+mn-ea"/>
                <a:cs typeface="+mn-cs"/>
              </a:rPr>
              <a:t>, également physicien </a:t>
            </a:r>
          </a:p>
        </p:txBody>
      </p:sp>
      <p:sp>
        <p:nvSpPr>
          <p:cNvPr id="20" name="ZoneTexte 19">
            <a:extLst>
              <a:ext uri="{FF2B5EF4-FFF2-40B4-BE49-F238E27FC236}">
                <a16:creationId xmlns:a16="http://schemas.microsoft.com/office/drawing/2014/main" id="{8D5605FC-EFFB-794D-D162-13F2E6E9C06A}"/>
              </a:ext>
            </a:extLst>
          </p:cNvPr>
          <p:cNvSpPr txBox="1"/>
          <p:nvPr/>
        </p:nvSpPr>
        <p:spPr>
          <a:xfrm>
            <a:off x="1113897" y="5453266"/>
            <a:ext cx="3302529"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black"/>
                </a:solidFill>
                <a:effectLst/>
                <a:uLnTx/>
                <a:uFillTx/>
                <a:ea typeface="+mn-ea"/>
                <a:cs typeface="+mn-cs"/>
              </a:rPr>
              <a:t>Principe d’une centrale solaire sur pilotis avec une production agricole en-dessous </a:t>
            </a:r>
          </a:p>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Dual land use’</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sp>
        <p:nvSpPr>
          <p:cNvPr id="2" name="Titre 1">
            <a:extLst>
              <a:ext uri="{FF2B5EF4-FFF2-40B4-BE49-F238E27FC236}">
                <a16:creationId xmlns:a16="http://schemas.microsoft.com/office/drawing/2014/main" id="{0A909E1B-328F-8256-B519-7D6C5F0876A5}"/>
              </a:ext>
            </a:extLst>
          </p:cNvPr>
          <p:cNvSpPr txBox="1">
            <a:spLocks/>
          </p:cNvSpPr>
          <p:nvPr/>
        </p:nvSpPr>
        <p:spPr>
          <a:xfrm>
            <a:off x="0" y="0"/>
            <a:ext cx="12012930" cy="1371600"/>
          </a:xfrm>
          <a:prstGeom prst="rect">
            <a:avLst/>
          </a:prstGeom>
        </p:spPr>
        <p:txBody>
          <a:bodyPr vert="horz" lIns="360000" tIns="45720" rIns="540000" bIns="45720" rtlCol="0" anchor="ctr">
            <a:normAutofit/>
          </a:bodyPr>
          <a:lstStyle>
            <a:lvl1pPr marL="365125" indent="-365125" algn="l" defTabSz="914400" rtl="0" eaLnBrk="1" latinLnBrk="0" hangingPunct="1">
              <a:lnSpc>
                <a:spcPct val="90000"/>
              </a:lnSpc>
              <a:spcBef>
                <a:spcPct val="0"/>
              </a:spcBef>
              <a:buFont typeface="+mj-lt"/>
              <a:buAutoNum type="arabicPeriod"/>
              <a:tabLst/>
              <a:defRPr sz="3000" b="0" i="0" kern="1200">
                <a:solidFill>
                  <a:srgbClr val="1089FF"/>
                </a:solidFill>
                <a:latin typeface="Work Sans ExtraLight Roman"/>
                <a:ea typeface="+mj-ea"/>
                <a:cs typeface="Work Sans ExtraLight Roman"/>
              </a:defRPr>
            </a:lvl1pPr>
          </a:lstStyle>
          <a:p>
            <a:pPr marL="0" indent="0" algn="ctr">
              <a:buFont typeface="+mj-lt"/>
              <a:buNone/>
            </a:pPr>
            <a:r>
              <a:rPr lang="fr-FR" dirty="0">
                <a:latin typeface="Arial" panose="020B0604020202020204" pitchFamily="34" charset="0"/>
                <a:cs typeface="Arial" panose="020B0604020202020204" pitchFamily="34" charset="0"/>
              </a:rPr>
              <a:t>De premières expérimentations dans les années 2000</a:t>
            </a:r>
          </a:p>
        </p:txBody>
      </p:sp>
      <p:sp>
        <p:nvSpPr>
          <p:cNvPr id="3" name="object 6">
            <a:extLst>
              <a:ext uri="{FF2B5EF4-FFF2-40B4-BE49-F238E27FC236}">
                <a16:creationId xmlns:a16="http://schemas.microsoft.com/office/drawing/2014/main" id="{54105329-67BB-7EBF-42EC-071F90264F68}"/>
              </a:ext>
            </a:extLst>
          </p:cNvPr>
          <p:cNvSpPr txBox="1"/>
          <p:nvPr/>
        </p:nvSpPr>
        <p:spPr>
          <a:xfrm>
            <a:off x="6484847" y="2479199"/>
            <a:ext cx="1472956" cy="441247"/>
          </a:xfrm>
          <a:prstGeom prst="rect">
            <a:avLst/>
          </a:prstGeom>
        </p:spPr>
        <p:txBody>
          <a:bodyPr vert="horz" wrap="square" lIns="108000" tIns="108000" rIns="108000" bIns="108000" rtlCol="0" anchor="ctr" anchorCtr="1">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50" b="0" i="0" u="none" strike="noStrike" kern="1200" cap="none" spc="-5" normalizeH="0" baseline="0" noProof="0" dirty="0">
                <a:ln>
                  <a:noFill/>
                </a:ln>
                <a:solidFill>
                  <a:prstClr val="black"/>
                </a:solidFill>
                <a:effectLst/>
                <a:uLnTx/>
                <a:uFillTx/>
                <a:latin typeface="Arial"/>
                <a:ea typeface="+mn-ea"/>
                <a:cs typeface="Arial"/>
              </a:rPr>
              <a:t>Années 2000</a:t>
            </a:r>
            <a:endParaRPr kumimoji="0" sz="1450" b="0" i="0" u="none" strike="noStrike" kern="1200" cap="none" spc="0" normalizeH="0" baseline="0" noProof="0" dirty="0">
              <a:ln>
                <a:noFill/>
              </a:ln>
              <a:solidFill>
                <a:prstClr val="black"/>
              </a:solidFill>
              <a:effectLst/>
              <a:uLnTx/>
              <a:uFillTx/>
              <a:latin typeface="Arial"/>
              <a:ea typeface="+mn-ea"/>
              <a:cs typeface="Arial"/>
            </a:endParaRPr>
          </a:p>
        </p:txBody>
      </p:sp>
      <p:pic>
        <p:nvPicPr>
          <p:cNvPr id="25" name="Image 24">
            <a:extLst>
              <a:ext uri="{FF2B5EF4-FFF2-40B4-BE49-F238E27FC236}">
                <a16:creationId xmlns:a16="http://schemas.microsoft.com/office/drawing/2014/main" id="{997CC76C-40A6-509B-8F58-18F03A230730}"/>
              </a:ext>
            </a:extLst>
          </p:cNvPr>
          <p:cNvPicPr>
            <a:picLocks noChangeAspect="1"/>
          </p:cNvPicPr>
          <p:nvPr/>
        </p:nvPicPr>
        <p:blipFill>
          <a:blip r:embed="rId4"/>
          <a:stretch>
            <a:fillRect/>
          </a:stretch>
        </p:blipFill>
        <p:spPr>
          <a:xfrm>
            <a:off x="9002457" y="1320691"/>
            <a:ext cx="2654436" cy="4216617"/>
          </a:xfrm>
          <a:prstGeom prst="rect">
            <a:avLst/>
          </a:prstGeom>
          <a:ln>
            <a:solidFill>
              <a:schemeClr val="bg2">
                <a:lumMod val="50000"/>
              </a:schemeClr>
            </a:solidFill>
          </a:ln>
        </p:spPr>
      </p:pic>
      <p:pic>
        <p:nvPicPr>
          <p:cNvPr id="29" name="Picture 2" descr="drapeau allemagne from fr.m.wikipedia.org">
            <a:extLst>
              <a:ext uri="{FF2B5EF4-FFF2-40B4-BE49-F238E27FC236}">
                <a16:creationId xmlns:a16="http://schemas.microsoft.com/office/drawing/2014/main" id="{748DD22B-C91C-8030-4CEC-11B5AEB4CA4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88861" y="1865227"/>
            <a:ext cx="8763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CC86002A-66E3-B74D-A605-DBA4FA1DD7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41711" y="1640100"/>
            <a:ext cx="1103284" cy="735522"/>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7632D006-E442-2471-8472-9E3E8FBEEB45}"/>
              </a:ext>
            </a:extLst>
          </p:cNvPr>
          <p:cNvSpPr txBox="1"/>
          <p:nvPr/>
        </p:nvSpPr>
        <p:spPr>
          <a:xfrm>
            <a:off x="5640302" y="3734271"/>
            <a:ext cx="2797308" cy="2308324"/>
          </a:xfrm>
          <a:prstGeom prst="rect">
            <a:avLst/>
          </a:prstGeom>
          <a:noFill/>
        </p:spPr>
        <p:txBody>
          <a:bodyPr wrap="square" lIns="91440" tIns="45720" rIns="91440" bIns="45720" rtlCol="0" anchor="t">
            <a:spAutoFit/>
          </a:bodyPr>
          <a:lstStyle/>
          <a:p>
            <a:pPr>
              <a:defRPr/>
            </a:pPr>
            <a:r>
              <a:rPr kumimoji="0" lang="fr-FR" sz="1600" b="0" u="none" strike="noStrike" kern="1200" cap="none" spc="0" normalizeH="0" baseline="0" noProof="0" dirty="0">
                <a:ln>
                  <a:noFill/>
                </a:ln>
                <a:solidFill>
                  <a:prstClr val="black"/>
                </a:solidFill>
                <a:effectLst/>
                <a:uLnTx/>
                <a:uFillTx/>
                <a:ea typeface="+mn-ea"/>
                <a:cs typeface="+mn-cs"/>
              </a:rPr>
              <a:t>Akira </a:t>
            </a:r>
            <a:r>
              <a:rPr kumimoji="0" lang="fr-FR" sz="1600" b="0" u="none" strike="noStrike" kern="1200" cap="none" spc="0" normalizeH="0" baseline="0" noProof="0" dirty="0" err="1">
                <a:ln>
                  <a:noFill/>
                </a:ln>
                <a:solidFill>
                  <a:prstClr val="black"/>
                </a:solidFill>
                <a:effectLst/>
                <a:uLnTx/>
                <a:uFillTx/>
                <a:ea typeface="+mn-ea"/>
                <a:cs typeface="+mn-cs"/>
              </a:rPr>
              <a:t>Nagashima</a:t>
            </a:r>
            <a:r>
              <a:rPr kumimoji="0" lang="fr-FR" sz="1600" b="0" u="none" strike="noStrike" kern="1200" cap="none" spc="0" normalizeH="0" baseline="0" noProof="0" dirty="0">
                <a:ln>
                  <a:noFill/>
                </a:ln>
                <a:solidFill>
                  <a:prstClr val="black"/>
                </a:solidFill>
                <a:effectLst/>
                <a:uLnTx/>
                <a:uFillTx/>
                <a:ea typeface="+mn-ea"/>
                <a:cs typeface="+mn-cs"/>
              </a:rPr>
              <a:t>, un ingénieur de machines agricoles à la retraite, réalise les premières installations d’agri-PV dans la région de Chiba, proche de Tokyo. </a:t>
            </a:r>
          </a:p>
          <a:p>
            <a:pPr>
              <a:defRPr/>
            </a:pPr>
            <a:endParaRPr lang="fr-FR" sz="1600" dirty="0">
              <a:solidFill>
                <a:prstClr val="black"/>
              </a:solidFill>
            </a:endParaRPr>
          </a:p>
          <a:p>
            <a:pPr>
              <a:defRPr/>
            </a:pPr>
            <a:r>
              <a:rPr kumimoji="0" lang="fr-FR" sz="1600" b="0" u="none" strike="noStrike" kern="1200" cap="none" spc="0" normalizeH="0" baseline="0" noProof="0" dirty="0">
                <a:ln>
                  <a:noFill/>
                </a:ln>
                <a:solidFill>
                  <a:prstClr val="black"/>
                </a:solidFill>
                <a:effectLst/>
                <a:uLnTx/>
                <a:uFillTx/>
                <a:ea typeface="+mn-ea"/>
                <a:cs typeface="+mn-cs"/>
              </a:rPr>
              <a:t>Il développe également un brevet. </a:t>
            </a:r>
          </a:p>
        </p:txBody>
      </p:sp>
      <p:sp>
        <p:nvSpPr>
          <p:cNvPr id="32" name="ZoneTexte 31">
            <a:extLst>
              <a:ext uri="{FF2B5EF4-FFF2-40B4-BE49-F238E27FC236}">
                <a16:creationId xmlns:a16="http://schemas.microsoft.com/office/drawing/2014/main" id="{B61FD7B6-EF6E-F1D4-2864-F8DDD818EDB9}"/>
              </a:ext>
            </a:extLst>
          </p:cNvPr>
          <p:cNvSpPr txBox="1"/>
          <p:nvPr/>
        </p:nvSpPr>
        <p:spPr>
          <a:xfrm>
            <a:off x="5652157" y="6196483"/>
            <a:ext cx="3302529"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lumMod val="75000"/>
                  </a:schemeClr>
                </a:solidFill>
              </a:rPr>
              <a:t>‘</a:t>
            </a:r>
            <a:r>
              <a:rPr kumimoji="0" lang="fr-FR" sz="1600" b="1" u="none" strike="noStrike" kern="1200" cap="none" spc="0" normalizeH="0" baseline="0" noProof="0" dirty="0">
                <a:ln>
                  <a:noFill/>
                </a:ln>
                <a:solidFill>
                  <a:schemeClr val="accent1">
                    <a:lumMod val="75000"/>
                  </a:schemeClr>
                </a:solidFill>
                <a:effectLst/>
                <a:uLnTx/>
                <a:uFillTx/>
                <a:ea typeface="+mn-ea"/>
                <a:cs typeface="+mn-cs"/>
              </a:rPr>
              <a:t>Solar sharing’</a:t>
            </a:r>
            <a:endParaRPr kumimoji="0" lang="fr-FR" sz="1800" b="1" u="none" strike="noStrike" kern="1200" cap="none" spc="0" normalizeH="0" baseline="0" noProof="0" dirty="0">
              <a:ln>
                <a:noFill/>
              </a:ln>
              <a:solidFill>
                <a:schemeClr val="accent1">
                  <a:lumMod val="75000"/>
                </a:schemeClr>
              </a:solidFill>
              <a:effectLst/>
              <a:uLnTx/>
              <a:uFillTx/>
              <a:ea typeface="+mn-ea"/>
              <a:cs typeface="+mn-cs"/>
            </a:endParaRPr>
          </a:p>
        </p:txBody>
      </p:sp>
      <p:sp>
        <p:nvSpPr>
          <p:cNvPr id="33" name="Espace réservé du numéro de diapositive 5">
            <a:extLst>
              <a:ext uri="{FF2B5EF4-FFF2-40B4-BE49-F238E27FC236}">
                <a16:creationId xmlns:a16="http://schemas.microsoft.com/office/drawing/2014/main" id="{C8219E9A-A269-C4F9-DDE2-72703FB344E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F32FA-03BE-2541-922F-056FC2103095}" type="slidenum">
              <a:rPr lang="fr-FR" smtClean="0"/>
              <a:pPr/>
              <a:t>9</a:t>
            </a:fld>
            <a:endParaRPr lang="fr-FR"/>
          </a:p>
        </p:txBody>
      </p:sp>
    </p:spTree>
    <p:extLst>
      <p:ext uri="{BB962C8B-B14F-4D97-AF65-F5344CB8AC3E}">
        <p14:creationId xmlns:p14="http://schemas.microsoft.com/office/powerpoint/2010/main" val="37693949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07EE46DB203F4BA8C8B043EE0EA418" ma:contentTypeVersion="8" ma:contentTypeDescription="Crée un document." ma:contentTypeScope="" ma:versionID="95623667c5b85c8ff2e5416d5d07e738">
  <xsd:schema xmlns:xsd="http://www.w3.org/2001/XMLSchema" xmlns:xs="http://www.w3.org/2001/XMLSchema" xmlns:p="http://schemas.microsoft.com/office/2006/metadata/properties" xmlns:ns2="9e9120cd-ebdc-4b47-9bda-8c9ba794fb78" targetNamespace="http://schemas.microsoft.com/office/2006/metadata/properties" ma:root="true" ma:fieldsID="cb88ae533457d41de2ef9524f60ef9df" ns2:_="">
    <xsd:import namespace="9e9120cd-ebdc-4b47-9bda-8c9ba794fb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9120cd-ebdc-4b47-9bda-8c9ba794f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4E6E92-DAD0-42DD-ACCB-0D9ED308D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9120cd-ebdc-4b47-9bda-8c9ba794f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4C5CEB-F23F-4338-BEC4-31D1EDCEBB8B}">
  <ds:schemaRefs>
    <ds:schemaRef ds:uri="http://schemas.microsoft.com/sharepoint/v3/contenttype/forms"/>
  </ds:schemaRefs>
</ds:datastoreItem>
</file>

<file path=customXml/itemProps3.xml><?xml version="1.0" encoding="utf-8"?>
<ds:datastoreItem xmlns:ds="http://schemas.openxmlformats.org/officeDocument/2006/customXml" ds:itemID="{8DF07CFC-834C-4AD2-A98D-F2FE14215FA0}">
  <ds:schemaRefs>
    <ds:schemaRef ds:uri="http://purl.org/dc/elements/1.1/"/>
    <ds:schemaRef ds:uri="http://schemas.microsoft.com/office/2006/metadata/properties"/>
    <ds:schemaRef ds:uri="http://purl.org/dc/terms/"/>
    <ds:schemaRef ds:uri="http://schemas.openxmlformats.org/package/2006/metadata/core-properties"/>
    <ds:schemaRef ds:uri="9e9120cd-ebdc-4b47-9bda-8c9ba794fb78"/>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2d26f538-337a-4593-a7e6-123667b1a538}" enabled="1" method="Standard" siteId="{e242425b-70fc-44dc-9ddf-c21e304e6c80}" removed="0"/>
</clbl:labelList>
</file>

<file path=docProps/app.xml><?xml version="1.0" encoding="utf-8"?>
<Properties xmlns="http://schemas.openxmlformats.org/officeDocument/2006/extended-properties" xmlns:vt="http://schemas.openxmlformats.org/officeDocument/2006/docPropsVTypes">
  <TotalTime>16734</TotalTime>
  <Words>2555</Words>
  <Application>Microsoft Office PowerPoint</Application>
  <PresentationFormat>Grand écran</PresentationFormat>
  <Paragraphs>261</Paragraphs>
  <Slides>30</Slides>
  <Notes>29</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30</vt:i4>
      </vt:variant>
    </vt:vector>
  </HeadingPairs>
  <TitlesOfParts>
    <vt:vector size="40" baseType="lpstr">
      <vt:lpstr>Aptos</vt:lpstr>
      <vt:lpstr>Arial</vt:lpstr>
      <vt:lpstr>Calibri</vt:lpstr>
      <vt:lpstr>Calibri Light</vt:lpstr>
      <vt:lpstr>Police système Courant</vt:lpstr>
      <vt:lpstr>Times New Roman</vt:lpstr>
      <vt:lpstr>WORK SANS LIGHT ROMAN</vt:lpstr>
      <vt:lpstr>WORK SANS LIGHT ROMAN</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grenier</dc:creator>
  <cp:lastModifiedBy>GRANDCLEMENT Catherine</cp:lastModifiedBy>
  <cp:revision>514</cp:revision>
  <cp:lastPrinted>2023-09-19T08:51:19Z</cp:lastPrinted>
  <dcterms:created xsi:type="dcterms:W3CDTF">2021-04-07T13:05:34Z</dcterms:created>
  <dcterms:modified xsi:type="dcterms:W3CDTF">2025-10-15T22:35:20Z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0x010100C807EE46DB203F4BA8C8B043EE0EA418</vt:lpwstr>
  </property>
  <property fmtid="{D5CDD505-2E9C-101B-9397-08002B2CF9AE}" pid="3" name="MSIP_Label_2d26f538-337a-4593-a7e6-123667b1a538_Enabled">
    <vt:lpwstr>true</vt:lpwstr>
  </property>
  <property fmtid="{D5CDD505-2E9C-101B-9397-08002B2CF9AE}" pid="4" name="MSIP_Label_2d26f538-337a-4593-a7e6-123667b1a538_SetDate">
    <vt:lpwstr>2021-10-13T13:10:06Z</vt:lpwstr>
  </property>
  <property fmtid="{D5CDD505-2E9C-101B-9397-08002B2CF9AE}" pid="5" name="MSIP_Label_2d26f538-337a-4593-a7e6-123667b1a538_Method">
    <vt:lpwstr>Standard</vt:lpwstr>
  </property>
  <property fmtid="{D5CDD505-2E9C-101B-9397-08002B2CF9AE}" pid="6" name="MSIP_Label_2d26f538-337a-4593-a7e6-123667b1a538_Name">
    <vt:lpwstr>C1 Interne</vt:lpwstr>
  </property>
  <property fmtid="{D5CDD505-2E9C-101B-9397-08002B2CF9AE}" pid="7" name="MSIP_Label_2d26f538-337a-4593-a7e6-123667b1a538_SiteId">
    <vt:lpwstr>e242425b-70fc-44dc-9ddf-c21e304e6c80</vt:lpwstr>
  </property>
  <property fmtid="{D5CDD505-2E9C-101B-9397-08002B2CF9AE}" pid="8" name="MSIP_Label_2d26f538-337a-4593-a7e6-123667b1a538_ActionId">
    <vt:lpwstr>c42c0781-2713-438f-9997-78f6238acf92</vt:lpwstr>
  </property>
  <property fmtid="{D5CDD505-2E9C-101B-9397-08002B2CF9AE}" pid="9" name="MSIP_Label_2d26f538-337a-4593-a7e6-123667b1a538_ContentBits">
    <vt:lpwstr>0</vt:lpwstr>
  </property>
  <property fmtid="{D5CDD505-2E9C-101B-9397-08002B2CF9AE}" pid="10" name="oPPTimizDate">
    <vt:filetime>2025-10-15T22:35:19Z</vt:filetime>
  </property>
</Properties>
</file>